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14"/>
  </p:notesMasterIdLst>
  <p:sldIdLst>
    <p:sldId id="256" r:id="rId3"/>
    <p:sldId id="303" r:id="rId4"/>
    <p:sldId id="313" r:id="rId5"/>
    <p:sldId id="304" r:id="rId6"/>
    <p:sldId id="305" r:id="rId7"/>
    <p:sldId id="306" r:id="rId8"/>
    <p:sldId id="307" r:id="rId9"/>
    <p:sldId id="308" r:id="rId10"/>
    <p:sldId id="309" r:id="rId11"/>
    <p:sldId id="311" r:id="rId12"/>
    <p:sldId id="312" r:id="rId13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 autoAdjust="0"/>
    <p:restoredTop sz="94660"/>
  </p:normalViewPr>
  <p:slideViewPr>
    <p:cSldViewPr>
      <p:cViewPr varScale="1">
        <p:scale>
          <a:sx n="98" d="100"/>
          <a:sy n="98" d="100"/>
        </p:scale>
        <p:origin x="2016" y="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83F77-2892-4B12-B261-76C49F44A315}" type="datetimeFigureOut">
              <a:rPr lang="pl-PL" smtClean="0"/>
              <a:t>2023-10-30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01318-9C74-4978-BE38-97191C6578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953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Obraz 3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Obraz 3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6" name="Obraz 105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07" name="Obraz 106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Obraz 107"/>
          <p:cNvPicPr/>
          <p:nvPr/>
        </p:nvPicPr>
        <p:blipFill>
          <a:blip r:embed="rId2" cstate="print"/>
          <a:stretch/>
        </p:blipFill>
        <p:spPr>
          <a:xfrm>
            <a:off x="20314" y="-1008"/>
            <a:ext cx="10077120" cy="726804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540000" y="4137840"/>
            <a:ext cx="9069120" cy="16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11" name="CustomShape 2"/>
          <p:cNvSpPr/>
          <p:nvPr/>
        </p:nvSpPr>
        <p:spPr>
          <a:xfrm>
            <a:off x="2412000" y="6260760"/>
            <a:ext cx="5177520" cy="71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200" strike="noStrike" dirty="0">
                <a:solidFill>
                  <a:srgbClr val="B2B2B2"/>
                </a:solidFill>
                <a:latin typeface="Arial"/>
                <a:ea typeface="DejaVu Sans"/>
              </a:rPr>
              <a:t>Karol Kania i Synowie Sp. z o.o.</a:t>
            </a:r>
            <a:endParaRPr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0F63E06-4747-4C51-B100-D96F4140FF05}"/>
              </a:ext>
            </a:extLst>
          </p:cNvPr>
          <p:cNvSpPr txBox="1"/>
          <p:nvPr/>
        </p:nvSpPr>
        <p:spPr>
          <a:xfrm>
            <a:off x="2736056" y="4141425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Projekt elektryka Hala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4400" strike="noStrike">
                <a:solidFill>
                  <a:srgbClr val="000000"/>
                </a:solidFill>
                <a:latin typeface="Arial"/>
                <a:ea typeface="DejaVu Sans"/>
              </a:rPr>
              <a:t>AKCJA REKOMENDACJA</a:t>
            </a:r>
            <a:endParaRPr/>
          </a:p>
        </p:txBody>
      </p:sp>
      <p:pic>
        <p:nvPicPr>
          <p:cNvPr id="123" name="Obraz 122"/>
          <p:cNvPicPr/>
          <p:nvPr/>
        </p:nvPicPr>
        <p:blipFill>
          <a:blip r:embed="rId2" cstate="print"/>
          <a:stretch/>
        </p:blipFill>
        <p:spPr>
          <a:xfrm>
            <a:off x="-4763" y="-29532"/>
            <a:ext cx="10077480" cy="7377480"/>
          </a:xfrm>
          <a:prstGeom prst="rect">
            <a:avLst/>
          </a:prstGeom>
          <a:ln>
            <a:noFill/>
          </a:ln>
        </p:spPr>
      </p:pic>
      <p:sp>
        <p:nvSpPr>
          <p:cNvPr id="124" name="CustomShape 2"/>
          <p:cNvSpPr/>
          <p:nvPr/>
        </p:nvSpPr>
        <p:spPr>
          <a:xfrm>
            <a:off x="431800" y="321158"/>
            <a:ext cx="9069120" cy="600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buSzPct val="45000"/>
              <a:buFont typeface="Arial" pitchFamily="34" charset="0"/>
              <a:buChar char="•"/>
            </a:pPr>
            <a:endParaRPr lang="pl-PL" sz="2000" dirty="0">
              <a:solidFill>
                <a:srgbClr val="808080"/>
              </a:solidFill>
            </a:endParaRPr>
          </a:p>
          <a:p>
            <a:pPr>
              <a:lnSpc>
                <a:spcPct val="100000"/>
              </a:lnSpc>
              <a:buSzPct val="45000"/>
              <a:buFont typeface="Arial" pitchFamily="34" charset="0"/>
              <a:buChar char="•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25" name="CustomShape 3"/>
          <p:cNvSpPr/>
          <p:nvPr/>
        </p:nvSpPr>
        <p:spPr>
          <a:xfrm>
            <a:off x="2426760" y="6322680"/>
            <a:ext cx="5177520" cy="71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200" strike="noStrike" dirty="0">
                <a:solidFill>
                  <a:srgbClr val="B2B2B2"/>
                </a:solidFill>
                <a:latin typeface="Arial"/>
                <a:ea typeface="DejaVu Sans"/>
              </a:rPr>
              <a:t>Karol Kania i Synowie Sp. z o.o.</a:t>
            </a:r>
            <a:endParaRPr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AD3DDF1-438E-4EF8-9222-9A01A89D50B4}"/>
              </a:ext>
            </a:extLst>
          </p:cNvPr>
          <p:cNvSpPr txBox="1"/>
          <p:nvPr/>
        </p:nvSpPr>
        <p:spPr>
          <a:xfrm>
            <a:off x="2403184" y="189598"/>
            <a:ext cx="506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Hala 5 - Elektryka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5EEF07F-780B-8690-FED0-136BBD094B5E}"/>
              </a:ext>
            </a:extLst>
          </p:cNvPr>
          <p:cNvSpPr txBox="1"/>
          <p:nvPr/>
        </p:nvSpPr>
        <p:spPr>
          <a:xfrm>
            <a:off x="935856" y="1028749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8. Hala 6</a:t>
            </a:r>
          </a:p>
          <a:p>
            <a:pPr algn="ctr"/>
            <a:r>
              <a:rPr lang="pl-PL" sz="2800" dirty="0"/>
              <a:t>- Dołożenie sterownika</a:t>
            </a:r>
          </a:p>
          <a:p>
            <a:pPr algn="ctr"/>
            <a:r>
              <a:rPr lang="pl-PL" sz="2800" dirty="0"/>
              <a:t>- Możliwość resetowania MWH6 i taśmociągów z hali 5 (konsultacja BHP odnośnie bezpiecznego zdalnego resetu)</a:t>
            </a:r>
          </a:p>
          <a:p>
            <a:pPr algn="ctr"/>
            <a:r>
              <a:rPr lang="pl-PL" sz="2800" dirty="0"/>
              <a:t>- Opcja – wymiana falowników jeżeli nie da się tego zrealizować na Hitachi P1 to zmiana na Danfoss (+ ew. wymiana szaf nierdzewnych) </a:t>
            </a:r>
          </a:p>
        </p:txBody>
      </p:sp>
      <p:pic>
        <p:nvPicPr>
          <p:cNvPr id="4" name="Obraz 3" descr="Obraz zawierający gaz, w pomieszczeniu, na wolnym powietrzu, panel sterowania&#10;&#10;Opis wygenerowany automatycznie">
            <a:extLst>
              <a:ext uri="{FF2B5EF4-FFF2-40B4-BE49-F238E27FC236}">
                <a16:creationId xmlns:a16="http://schemas.microsoft.com/office/drawing/2014/main" id="{5278B012-96BC-D50C-ED1A-DD46FE53F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11" y="4486620"/>
            <a:ext cx="4025725" cy="301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712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4400" strike="noStrike">
                <a:solidFill>
                  <a:srgbClr val="000000"/>
                </a:solidFill>
                <a:latin typeface="Arial"/>
                <a:ea typeface="DejaVu Sans"/>
              </a:rPr>
              <a:t>AKCJA REKOMENDACJA</a:t>
            </a:r>
            <a:endParaRPr/>
          </a:p>
        </p:txBody>
      </p:sp>
      <p:pic>
        <p:nvPicPr>
          <p:cNvPr id="123" name="Obraz 122"/>
          <p:cNvPicPr/>
          <p:nvPr/>
        </p:nvPicPr>
        <p:blipFill>
          <a:blip r:embed="rId2" cstate="print"/>
          <a:stretch/>
        </p:blipFill>
        <p:spPr>
          <a:xfrm>
            <a:off x="-4763" y="-29532"/>
            <a:ext cx="10077480" cy="7377480"/>
          </a:xfrm>
          <a:prstGeom prst="rect">
            <a:avLst/>
          </a:prstGeom>
          <a:ln>
            <a:noFill/>
          </a:ln>
        </p:spPr>
      </p:pic>
      <p:sp>
        <p:nvSpPr>
          <p:cNvPr id="124" name="CustomShape 2"/>
          <p:cNvSpPr/>
          <p:nvPr/>
        </p:nvSpPr>
        <p:spPr>
          <a:xfrm>
            <a:off x="431800" y="321158"/>
            <a:ext cx="9069120" cy="600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buSzPct val="45000"/>
              <a:buFont typeface="Arial" pitchFamily="34" charset="0"/>
              <a:buChar char="•"/>
            </a:pPr>
            <a:endParaRPr lang="pl-PL" sz="2000" dirty="0">
              <a:solidFill>
                <a:srgbClr val="808080"/>
              </a:solidFill>
            </a:endParaRPr>
          </a:p>
          <a:p>
            <a:pPr>
              <a:lnSpc>
                <a:spcPct val="100000"/>
              </a:lnSpc>
              <a:buSzPct val="45000"/>
              <a:buFont typeface="Arial" pitchFamily="34" charset="0"/>
              <a:buChar char="•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25" name="CustomShape 3"/>
          <p:cNvSpPr/>
          <p:nvPr/>
        </p:nvSpPr>
        <p:spPr>
          <a:xfrm>
            <a:off x="2426760" y="6322680"/>
            <a:ext cx="5177520" cy="71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200" strike="noStrike" dirty="0">
                <a:solidFill>
                  <a:srgbClr val="B2B2B2"/>
                </a:solidFill>
                <a:latin typeface="Arial"/>
                <a:ea typeface="DejaVu Sans"/>
              </a:rPr>
              <a:t>Karol Kania i Synowie Sp. z o.o.</a:t>
            </a:r>
            <a:endParaRPr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AD3DDF1-438E-4EF8-9222-9A01A89D50B4}"/>
              </a:ext>
            </a:extLst>
          </p:cNvPr>
          <p:cNvSpPr txBox="1"/>
          <p:nvPr/>
        </p:nvSpPr>
        <p:spPr>
          <a:xfrm>
            <a:off x="2403184" y="189598"/>
            <a:ext cx="506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Hala 5 - Elektryka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5EEF07F-780B-8690-FED0-136BBD094B5E}"/>
              </a:ext>
            </a:extLst>
          </p:cNvPr>
          <p:cNvSpPr txBox="1"/>
          <p:nvPr/>
        </p:nvSpPr>
        <p:spPr>
          <a:xfrm>
            <a:off x="935856" y="1028749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9. Hala 6 - komunikacja</a:t>
            </a:r>
          </a:p>
          <a:p>
            <a:pPr algn="ctr"/>
            <a:endParaRPr lang="pl-PL" sz="2800" dirty="0"/>
          </a:p>
          <a:p>
            <a:pPr algn="ctr"/>
            <a:r>
              <a:rPr lang="pl-PL" sz="2800" dirty="0"/>
              <a:t>- Dołożenie komunikacji :</a:t>
            </a:r>
          </a:p>
          <a:p>
            <a:pPr marL="514350" indent="-514350" algn="ctr">
              <a:buAutoNum type="alphaLcPeriod"/>
            </a:pPr>
            <a:r>
              <a:rPr lang="pl-PL" sz="2800" dirty="0"/>
              <a:t>MWH6 – szafa za taśmociągiem (radiowa)</a:t>
            </a:r>
          </a:p>
          <a:p>
            <a:pPr marL="514350" indent="-514350" algn="ctr">
              <a:buAutoNum type="alphaLcPeriod"/>
            </a:pPr>
            <a:r>
              <a:rPr lang="pl-PL" sz="2800" dirty="0"/>
              <a:t>Szafa pod taśma Hala 5 – szafa za taśmociągiem hala 6 (kabel)</a:t>
            </a:r>
          </a:p>
          <a:p>
            <a:pPr marL="514350" indent="-514350" algn="ctr">
              <a:buAutoNum type="alphaLcPeriod"/>
            </a:pPr>
            <a:r>
              <a:rPr lang="pl-PL" sz="2800" dirty="0"/>
              <a:t>Szafa pod taśmą hala 5- prasy hala 5 (kabel)</a:t>
            </a:r>
          </a:p>
          <a:p>
            <a:pPr marL="514350" indent="-514350" algn="ctr">
              <a:buAutoNum type="alphaLcPeriod"/>
            </a:pPr>
            <a:r>
              <a:rPr lang="pl-PL" sz="2800" dirty="0"/>
              <a:t>Szafa za taśmą hala 6 – szafa na załadunku aut hala 5</a:t>
            </a:r>
          </a:p>
        </p:txBody>
      </p:sp>
    </p:spTree>
    <p:extLst>
      <p:ext uri="{BB962C8B-B14F-4D97-AF65-F5344CB8AC3E}">
        <p14:creationId xmlns:p14="http://schemas.microsoft.com/office/powerpoint/2010/main" val="21348984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4400" strike="noStrike">
                <a:solidFill>
                  <a:srgbClr val="000000"/>
                </a:solidFill>
                <a:latin typeface="Arial"/>
                <a:ea typeface="DejaVu Sans"/>
              </a:rPr>
              <a:t>AKCJA REKOMENDACJA</a:t>
            </a:r>
            <a:endParaRPr/>
          </a:p>
        </p:txBody>
      </p:sp>
      <p:pic>
        <p:nvPicPr>
          <p:cNvPr id="123" name="Obraz 122"/>
          <p:cNvPicPr/>
          <p:nvPr/>
        </p:nvPicPr>
        <p:blipFill>
          <a:blip r:embed="rId2" cstate="print"/>
          <a:stretch/>
        </p:blipFill>
        <p:spPr>
          <a:xfrm>
            <a:off x="-4763" y="-29532"/>
            <a:ext cx="10077480" cy="7377480"/>
          </a:xfrm>
          <a:prstGeom prst="rect">
            <a:avLst/>
          </a:prstGeom>
          <a:ln>
            <a:noFill/>
          </a:ln>
        </p:spPr>
      </p:pic>
      <p:sp>
        <p:nvSpPr>
          <p:cNvPr id="124" name="CustomShape 2"/>
          <p:cNvSpPr/>
          <p:nvPr/>
        </p:nvSpPr>
        <p:spPr>
          <a:xfrm>
            <a:off x="431800" y="321158"/>
            <a:ext cx="9069120" cy="600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buSzPct val="45000"/>
              <a:buFont typeface="Arial" pitchFamily="34" charset="0"/>
              <a:buChar char="•"/>
            </a:pPr>
            <a:endParaRPr lang="pl-PL" sz="2000" dirty="0">
              <a:solidFill>
                <a:srgbClr val="808080"/>
              </a:solidFill>
            </a:endParaRPr>
          </a:p>
          <a:p>
            <a:pPr>
              <a:lnSpc>
                <a:spcPct val="100000"/>
              </a:lnSpc>
              <a:buSzPct val="45000"/>
              <a:buFont typeface="Arial" pitchFamily="34" charset="0"/>
              <a:buChar char="•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25" name="CustomShape 3"/>
          <p:cNvSpPr/>
          <p:nvPr/>
        </p:nvSpPr>
        <p:spPr>
          <a:xfrm>
            <a:off x="2426760" y="6322680"/>
            <a:ext cx="5177520" cy="71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200" strike="noStrike" dirty="0">
                <a:solidFill>
                  <a:srgbClr val="B2B2B2"/>
                </a:solidFill>
                <a:latin typeface="Arial"/>
                <a:ea typeface="DejaVu Sans"/>
              </a:rPr>
              <a:t>Karol Kania i Synowie Sp. z o.o.</a:t>
            </a:r>
            <a:endParaRPr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AD3DDF1-438E-4EF8-9222-9A01A89D50B4}"/>
              </a:ext>
            </a:extLst>
          </p:cNvPr>
          <p:cNvSpPr txBox="1"/>
          <p:nvPr/>
        </p:nvSpPr>
        <p:spPr>
          <a:xfrm>
            <a:off x="2403184" y="189598"/>
            <a:ext cx="506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Hala 5 - Elektryka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5EEF07F-780B-8690-FED0-136BBD094B5E}"/>
              </a:ext>
            </a:extLst>
          </p:cNvPr>
          <p:cNvSpPr txBox="1"/>
          <p:nvPr/>
        </p:nvSpPr>
        <p:spPr>
          <a:xfrm>
            <a:off x="935856" y="1028749"/>
            <a:ext cx="77768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pl-PL" sz="2800" b="1" dirty="0" err="1"/>
              <a:t>Kostkownia</a:t>
            </a:r>
            <a:r>
              <a:rPr lang="pl-PL" sz="2800" b="1" dirty="0"/>
              <a:t> Hala 5</a:t>
            </a:r>
          </a:p>
          <a:p>
            <a:pPr algn="ctr"/>
            <a:r>
              <a:rPr lang="pl-PL" sz="2800" dirty="0"/>
              <a:t>- Nowa szafa wraz z układem sterowania</a:t>
            </a:r>
          </a:p>
          <a:p>
            <a:pPr algn="ctr"/>
            <a:r>
              <a:rPr lang="pl-PL" sz="2800" dirty="0"/>
              <a:t>- Przeniesienie szafy do pomieszczenia pras</a:t>
            </a:r>
          </a:p>
          <a:p>
            <a:pPr algn="ctr"/>
            <a:r>
              <a:rPr lang="pl-PL" sz="2800" dirty="0"/>
              <a:t>- Nowe falownik Danfoss</a:t>
            </a:r>
          </a:p>
          <a:p>
            <a:pPr algn="ctr"/>
            <a:r>
              <a:rPr lang="pl-PL" sz="2800" dirty="0"/>
              <a:t>- Wymiana obudowy i dekli od oświetlenia i głównego wyłącznika prądu</a:t>
            </a:r>
          </a:p>
          <a:p>
            <a:pPr algn="ctr"/>
            <a:r>
              <a:rPr lang="pl-PL" sz="2800" dirty="0"/>
              <a:t>- Nowy </a:t>
            </a:r>
            <a:r>
              <a:rPr lang="pl-PL" sz="2800" dirty="0" err="1"/>
              <a:t>proface</a:t>
            </a:r>
            <a:r>
              <a:rPr lang="pl-PL" sz="2800" dirty="0"/>
              <a:t> z komunikacją </a:t>
            </a:r>
          </a:p>
        </p:txBody>
      </p:sp>
    </p:spTree>
    <p:extLst>
      <p:ext uri="{BB962C8B-B14F-4D97-AF65-F5344CB8AC3E}">
        <p14:creationId xmlns:p14="http://schemas.microsoft.com/office/powerpoint/2010/main" val="22612704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4400" strike="noStrike">
                <a:solidFill>
                  <a:srgbClr val="000000"/>
                </a:solidFill>
                <a:latin typeface="Arial"/>
                <a:ea typeface="DejaVu Sans"/>
              </a:rPr>
              <a:t>AKCJA REKOMENDACJA</a:t>
            </a:r>
            <a:endParaRPr/>
          </a:p>
        </p:txBody>
      </p:sp>
      <p:pic>
        <p:nvPicPr>
          <p:cNvPr id="123" name="Obraz 122"/>
          <p:cNvPicPr/>
          <p:nvPr/>
        </p:nvPicPr>
        <p:blipFill>
          <a:blip r:embed="rId2" cstate="print"/>
          <a:stretch/>
        </p:blipFill>
        <p:spPr>
          <a:xfrm>
            <a:off x="-4763" y="-29532"/>
            <a:ext cx="10077480" cy="7377480"/>
          </a:xfrm>
          <a:prstGeom prst="rect">
            <a:avLst/>
          </a:prstGeom>
          <a:ln>
            <a:noFill/>
          </a:ln>
        </p:spPr>
      </p:pic>
      <p:sp>
        <p:nvSpPr>
          <p:cNvPr id="124" name="CustomShape 2"/>
          <p:cNvSpPr/>
          <p:nvPr/>
        </p:nvSpPr>
        <p:spPr>
          <a:xfrm>
            <a:off x="431800" y="321158"/>
            <a:ext cx="9069120" cy="600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buSzPct val="45000"/>
              <a:buFont typeface="Arial" pitchFamily="34" charset="0"/>
              <a:buChar char="•"/>
            </a:pPr>
            <a:endParaRPr lang="pl-PL" sz="2000" dirty="0">
              <a:solidFill>
                <a:srgbClr val="808080"/>
              </a:solidFill>
            </a:endParaRPr>
          </a:p>
          <a:p>
            <a:pPr>
              <a:lnSpc>
                <a:spcPct val="100000"/>
              </a:lnSpc>
              <a:buSzPct val="45000"/>
              <a:buFont typeface="Arial" pitchFamily="34" charset="0"/>
              <a:buChar char="•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25" name="CustomShape 3"/>
          <p:cNvSpPr/>
          <p:nvPr/>
        </p:nvSpPr>
        <p:spPr>
          <a:xfrm>
            <a:off x="2426760" y="6322680"/>
            <a:ext cx="5177520" cy="71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200" strike="noStrike" dirty="0">
                <a:solidFill>
                  <a:srgbClr val="B2B2B2"/>
                </a:solidFill>
                <a:latin typeface="Arial"/>
                <a:ea typeface="DejaVu Sans"/>
              </a:rPr>
              <a:t>Karol Kania i Synowie Sp. z o.o.</a:t>
            </a:r>
            <a:endParaRPr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AD3DDF1-438E-4EF8-9222-9A01A89D50B4}"/>
              </a:ext>
            </a:extLst>
          </p:cNvPr>
          <p:cNvSpPr txBox="1"/>
          <p:nvPr/>
        </p:nvSpPr>
        <p:spPr>
          <a:xfrm>
            <a:off x="2403184" y="189598"/>
            <a:ext cx="506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Hala 5 - Elektryka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5EEF07F-780B-8690-FED0-136BBD094B5E}"/>
              </a:ext>
            </a:extLst>
          </p:cNvPr>
          <p:cNvSpPr txBox="1"/>
          <p:nvPr/>
        </p:nvSpPr>
        <p:spPr>
          <a:xfrm>
            <a:off x="935856" y="1028749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pl-PL" sz="2800" b="1" dirty="0" err="1"/>
              <a:t>Kostkownia</a:t>
            </a:r>
            <a:r>
              <a:rPr lang="pl-PL" sz="2800" b="1" dirty="0"/>
              <a:t> Hala 5</a:t>
            </a:r>
          </a:p>
        </p:txBody>
      </p:sp>
      <p:pic>
        <p:nvPicPr>
          <p:cNvPr id="4" name="Obraz 3" descr="Obraz zawierający w pomieszczeniu, Instalacja elektryczna, Zasilanie elektryczne, przewód&#10;&#10;Opis wygenerowany automatycznie">
            <a:extLst>
              <a:ext uri="{FF2B5EF4-FFF2-40B4-BE49-F238E27FC236}">
                <a16:creationId xmlns:a16="http://schemas.microsoft.com/office/drawing/2014/main" id="{91450620-C0A7-82B0-C499-9ADA367EA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2627709"/>
            <a:ext cx="3698974" cy="4931966"/>
          </a:xfrm>
          <a:prstGeom prst="rect">
            <a:avLst/>
          </a:prstGeom>
        </p:spPr>
      </p:pic>
      <p:pic>
        <p:nvPicPr>
          <p:cNvPr id="7" name="Obraz 6" descr="Obraz zawierający w pomieszczeniu, lodówka, beczka&#10;&#10;Opis wygenerowany automatycznie">
            <a:extLst>
              <a:ext uri="{FF2B5EF4-FFF2-40B4-BE49-F238E27FC236}">
                <a16:creationId xmlns:a16="http://schemas.microsoft.com/office/drawing/2014/main" id="{743AEDF2-9488-F0D7-0A4F-BF6BDC09B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64" y="2627709"/>
            <a:ext cx="3698974" cy="4931966"/>
          </a:xfrm>
          <a:prstGeom prst="rect">
            <a:avLst/>
          </a:prstGeom>
        </p:spPr>
      </p:pic>
      <p:pic>
        <p:nvPicPr>
          <p:cNvPr id="9" name="Obraz 8" descr="Obraz zawierający w pomieszczeniu, ściana, osoba, lodówka&#10;&#10;Opis wygenerowany automatycznie">
            <a:extLst>
              <a:ext uri="{FF2B5EF4-FFF2-40B4-BE49-F238E27FC236}">
                <a16:creationId xmlns:a16="http://schemas.microsoft.com/office/drawing/2014/main" id="{850489C5-E0C4-1233-379C-4CE8F103B2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74" y="2627709"/>
            <a:ext cx="3698974" cy="493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656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4400" strike="noStrike">
                <a:solidFill>
                  <a:srgbClr val="000000"/>
                </a:solidFill>
                <a:latin typeface="Arial"/>
                <a:ea typeface="DejaVu Sans"/>
              </a:rPr>
              <a:t>AKCJA REKOMENDACJA</a:t>
            </a:r>
            <a:endParaRPr/>
          </a:p>
        </p:txBody>
      </p:sp>
      <p:pic>
        <p:nvPicPr>
          <p:cNvPr id="123" name="Obraz 122"/>
          <p:cNvPicPr/>
          <p:nvPr/>
        </p:nvPicPr>
        <p:blipFill>
          <a:blip r:embed="rId2" cstate="print"/>
          <a:stretch/>
        </p:blipFill>
        <p:spPr>
          <a:xfrm>
            <a:off x="-4763" y="-29532"/>
            <a:ext cx="10077480" cy="7377480"/>
          </a:xfrm>
          <a:prstGeom prst="rect">
            <a:avLst/>
          </a:prstGeom>
          <a:ln>
            <a:noFill/>
          </a:ln>
        </p:spPr>
      </p:pic>
      <p:sp>
        <p:nvSpPr>
          <p:cNvPr id="124" name="CustomShape 2"/>
          <p:cNvSpPr/>
          <p:nvPr/>
        </p:nvSpPr>
        <p:spPr>
          <a:xfrm>
            <a:off x="431800" y="321158"/>
            <a:ext cx="9069120" cy="600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buSzPct val="45000"/>
              <a:buFont typeface="Arial" pitchFamily="34" charset="0"/>
              <a:buChar char="•"/>
            </a:pPr>
            <a:endParaRPr lang="pl-PL" sz="2000" dirty="0">
              <a:solidFill>
                <a:srgbClr val="808080"/>
              </a:solidFill>
            </a:endParaRPr>
          </a:p>
          <a:p>
            <a:pPr>
              <a:lnSpc>
                <a:spcPct val="100000"/>
              </a:lnSpc>
              <a:buSzPct val="45000"/>
              <a:buFont typeface="Arial" pitchFamily="34" charset="0"/>
              <a:buChar char="•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25" name="CustomShape 3"/>
          <p:cNvSpPr/>
          <p:nvPr/>
        </p:nvSpPr>
        <p:spPr>
          <a:xfrm>
            <a:off x="2426760" y="6322680"/>
            <a:ext cx="5177520" cy="71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200" strike="noStrike" dirty="0">
                <a:solidFill>
                  <a:srgbClr val="B2B2B2"/>
                </a:solidFill>
                <a:latin typeface="Arial"/>
                <a:ea typeface="DejaVu Sans"/>
              </a:rPr>
              <a:t>Karol Kania i Synowie Sp. z o.o.</a:t>
            </a:r>
            <a:endParaRPr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AD3DDF1-438E-4EF8-9222-9A01A89D50B4}"/>
              </a:ext>
            </a:extLst>
          </p:cNvPr>
          <p:cNvSpPr txBox="1"/>
          <p:nvPr/>
        </p:nvSpPr>
        <p:spPr>
          <a:xfrm>
            <a:off x="2403184" y="189598"/>
            <a:ext cx="506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Hala 5 - Elektryka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5EEF07F-780B-8690-FED0-136BBD094B5E}"/>
              </a:ext>
            </a:extLst>
          </p:cNvPr>
          <p:cNvSpPr txBox="1"/>
          <p:nvPr/>
        </p:nvSpPr>
        <p:spPr>
          <a:xfrm>
            <a:off x="935856" y="1028749"/>
            <a:ext cx="77768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2. Taśmociągi Hala 5 / 6 Rozdzielenie</a:t>
            </a:r>
          </a:p>
          <a:p>
            <a:pPr algn="ctr"/>
            <a:r>
              <a:rPr lang="pl-PL" sz="2800" dirty="0"/>
              <a:t>- Nowy sterownik + program </a:t>
            </a:r>
          </a:p>
          <a:p>
            <a:pPr algn="ctr"/>
            <a:r>
              <a:rPr lang="pl-PL" sz="2800" dirty="0"/>
              <a:t>- rozdzielenie taśmociągów hala 5 i hala 6 (logika do ustalenia)</a:t>
            </a:r>
          </a:p>
          <a:p>
            <a:pPr algn="ctr"/>
            <a:r>
              <a:rPr lang="pl-PL" sz="2800" dirty="0"/>
              <a:t>- wymiana falowników (</a:t>
            </a:r>
            <a:r>
              <a:rPr lang="pl-PL" sz="2800" dirty="0" err="1"/>
              <a:t>profinet</a:t>
            </a:r>
            <a:r>
              <a:rPr lang="pl-PL" sz="2800" dirty="0"/>
              <a:t>) na Danfoss + nowa szafa nierdzewna </a:t>
            </a:r>
          </a:p>
          <a:p>
            <a:pPr algn="ctr"/>
            <a:r>
              <a:rPr lang="pl-PL" sz="2800" dirty="0"/>
              <a:t> </a:t>
            </a:r>
          </a:p>
        </p:txBody>
      </p:sp>
      <p:pic>
        <p:nvPicPr>
          <p:cNvPr id="4" name="Obraz 3" descr="Obraz zawierający stal, w pomieszczeniu, inżynieria, gaz&#10;&#10;Opis wygenerowany automatycznie">
            <a:extLst>
              <a:ext uri="{FF2B5EF4-FFF2-40B4-BE49-F238E27FC236}">
                <a16:creationId xmlns:a16="http://schemas.microsoft.com/office/drawing/2014/main" id="{2CF32AF6-5D65-2CC9-7623-AA1E19FB0B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80" y="3604065"/>
            <a:ext cx="5327816" cy="39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148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4400" strike="noStrike">
                <a:solidFill>
                  <a:srgbClr val="000000"/>
                </a:solidFill>
                <a:latin typeface="Arial"/>
                <a:ea typeface="DejaVu Sans"/>
              </a:rPr>
              <a:t>AKCJA REKOMENDACJA</a:t>
            </a:r>
            <a:endParaRPr/>
          </a:p>
        </p:txBody>
      </p:sp>
      <p:pic>
        <p:nvPicPr>
          <p:cNvPr id="123" name="Obraz 122"/>
          <p:cNvPicPr/>
          <p:nvPr/>
        </p:nvPicPr>
        <p:blipFill>
          <a:blip r:embed="rId2" cstate="print"/>
          <a:stretch/>
        </p:blipFill>
        <p:spPr>
          <a:xfrm>
            <a:off x="-4763" y="-29532"/>
            <a:ext cx="10077480" cy="7377480"/>
          </a:xfrm>
          <a:prstGeom prst="rect">
            <a:avLst/>
          </a:prstGeom>
          <a:ln>
            <a:noFill/>
          </a:ln>
        </p:spPr>
      </p:pic>
      <p:sp>
        <p:nvSpPr>
          <p:cNvPr id="124" name="CustomShape 2"/>
          <p:cNvSpPr/>
          <p:nvPr/>
        </p:nvSpPr>
        <p:spPr>
          <a:xfrm>
            <a:off x="431800" y="321158"/>
            <a:ext cx="9069120" cy="600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buSzPct val="45000"/>
              <a:buFont typeface="Arial" pitchFamily="34" charset="0"/>
              <a:buChar char="•"/>
            </a:pPr>
            <a:endParaRPr lang="pl-PL" sz="2000" dirty="0">
              <a:solidFill>
                <a:srgbClr val="808080"/>
              </a:solidFill>
            </a:endParaRPr>
          </a:p>
          <a:p>
            <a:pPr>
              <a:lnSpc>
                <a:spcPct val="100000"/>
              </a:lnSpc>
              <a:buSzPct val="45000"/>
              <a:buFont typeface="Arial" pitchFamily="34" charset="0"/>
              <a:buChar char="•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25" name="CustomShape 3"/>
          <p:cNvSpPr/>
          <p:nvPr/>
        </p:nvSpPr>
        <p:spPr>
          <a:xfrm>
            <a:off x="2426760" y="6322680"/>
            <a:ext cx="5177520" cy="71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200" strike="noStrike" dirty="0">
                <a:solidFill>
                  <a:srgbClr val="B2B2B2"/>
                </a:solidFill>
                <a:latin typeface="Arial"/>
                <a:ea typeface="DejaVu Sans"/>
              </a:rPr>
              <a:t>Karol Kania i Synowie Sp. z o.o.</a:t>
            </a:r>
            <a:endParaRPr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AD3DDF1-438E-4EF8-9222-9A01A89D50B4}"/>
              </a:ext>
            </a:extLst>
          </p:cNvPr>
          <p:cNvSpPr txBox="1"/>
          <p:nvPr/>
        </p:nvSpPr>
        <p:spPr>
          <a:xfrm>
            <a:off x="2403184" y="189598"/>
            <a:ext cx="506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Hala 5 - Elektryka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5EEF07F-780B-8690-FED0-136BBD094B5E}"/>
              </a:ext>
            </a:extLst>
          </p:cNvPr>
          <p:cNvSpPr txBox="1"/>
          <p:nvPr/>
        </p:nvSpPr>
        <p:spPr>
          <a:xfrm>
            <a:off x="935856" y="1028749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3. Taśmociągi Hala 5 - okablowanie</a:t>
            </a:r>
          </a:p>
          <a:p>
            <a:pPr algn="ctr"/>
            <a:r>
              <a:rPr lang="pl-PL" sz="2800" dirty="0"/>
              <a:t>- Wymiana kabli zasilających do silników (taśma skośna, taśma główna)</a:t>
            </a:r>
          </a:p>
          <a:p>
            <a:pPr algn="ctr"/>
            <a:r>
              <a:rPr lang="pl-PL" sz="2800" dirty="0"/>
              <a:t>- wymiana zasilania do zraszania taśm</a:t>
            </a:r>
          </a:p>
          <a:p>
            <a:pPr algn="ctr"/>
            <a:r>
              <a:rPr lang="pl-PL" sz="2800" dirty="0"/>
              <a:t>- wymiana uszkodzonych gniazd</a:t>
            </a:r>
          </a:p>
          <a:p>
            <a:pPr algn="ctr"/>
            <a:r>
              <a:rPr lang="pl-PL" sz="2800" dirty="0"/>
              <a:t>- usunięcie skrzynek powstałych na skutek przedłużania kabli</a:t>
            </a:r>
          </a:p>
          <a:p>
            <a:pPr algn="ctr"/>
            <a:r>
              <a:rPr lang="pl-PL" sz="2800" dirty="0"/>
              <a:t> </a:t>
            </a:r>
          </a:p>
        </p:txBody>
      </p:sp>
      <p:pic>
        <p:nvPicPr>
          <p:cNvPr id="4" name="Obraz 3" descr="Obraz zawierający Instalacja elektryczna, ściana, w pomieszczeniu, przewód&#10;&#10;Opis wygenerowany automatycznie">
            <a:extLst>
              <a:ext uri="{FF2B5EF4-FFF2-40B4-BE49-F238E27FC236}">
                <a16:creationId xmlns:a16="http://schemas.microsoft.com/office/drawing/2014/main" id="{498BEA3B-C343-5AEF-5A4F-26B13CC5A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144" y="4193529"/>
            <a:ext cx="2520280" cy="33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460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4400" strike="noStrike">
                <a:solidFill>
                  <a:srgbClr val="000000"/>
                </a:solidFill>
                <a:latin typeface="Arial"/>
                <a:ea typeface="DejaVu Sans"/>
              </a:rPr>
              <a:t>AKCJA REKOMENDACJA</a:t>
            </a:r>
            <a:endParaRPr/>
          </a:p>
        </p:txBody>
      </p:sp>
      <p:pic>
        <p:nvPicPr>
          <p:cNvPr id="123" name="Obraz 122"/>
          <p:cNvPicPr/>
          <p:nvPr/>
        </p:nvPicPr>
        <p:blipFill>
          <a:blip r:embed="rId2" cstate="print"/>
          <a:stretch/>
        </p:blipFill>
        <p:spPr>
          <a:xfrm>
            <a:off x="-4763" y="-29532"/>
            <a:ext cx="10077480" cy="7377480"/>
          </a:xfrm>
          <a:prstGeom prst="rect">
            <a:avLst/>
          </a:prstGeom>
          <a:ln>
            <a:noFill/>
          </a:ln>
        </p:spPr>
      </p:pic>
      <p:sp>
        <p:nvSpPr>
          <p:cNvPr id="124" name="CustomShape 2"/>
          <p:cNvSpPr/>
          <p:nvPr/>
        </p:nvSpPr>
        <p:spPr>
          <a:xfrm>
            <a:off x="431800" y="321158"/>
            <a:ext cx="9069120" cy="600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buSzPct val="45000"/>
              <a:buFont typeface="Arial" pitchFamily="34" charset="0"/>
              <a:buChar char="•"/>
            </a:pPr>
            <a:endParaRPr lang="pl-PL" sz="2000" dirty="0">
              <a:solidFill>
                <a:srgbClr val="808080"/>
              </a:solidFill>
            </a:endParaRPr>
          </a:p>
          <a:p>
            <a:pPr>
              <a:lnSpc>
                <a:spcPct val="100000"/>
              </a:lnSpc>
              <a:buSzPct val="45000"/>
              <a:buFont typeface="Arial" pitchFamily="34" charset="0"/>
              <a:buChar char="•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25" name="CustomShape 3"/>
          <p:cNvSpPr/>
          <p:nvPr/>
        </p:nvSpPr>
        <p:spPr>
          <a:xfrm>
            <a:off x="2426760" y="6322680"/>
            <a:ext cx="5177520" cy="71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200" strike="noStrike" dirty="0">
                <a:solidFill>
                  <a:srgbClr val="B2B2B2"/>
                </a:solidFill>
                <a:latin typeface="Arial"/>
                <a:ea typeface="DejaVu Sans"/>
              </a:rPr>
              <a:t>Karol Kania i Synowie Sp. z o.o.</a:t>
            </a:r>
            <a:endParaRPr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AD3DDF1-438E-4EF8-9222-9A01A89D50B4}"/>
              </a:ext>
            </a:extLst>
          </p:cNvPr>
          <p:cNvSpPr txBox="1"/>
          <p:nvPr/>
        </p:nvSpPr>
        <p:spPr>
          <a:xfrm>
            <a:off x="2403184" y="189598"/>
            <a:ext cx="506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Hala 5 - Elektryka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5EEF07F-780B-8690-FED0-136BBD094B5E}"/>
              </a:ext>
            </a:extLst>
          </p:cNvPr>
          <p:cNvSpPr txBox="1"/>
          <p:nvPr/>
        </p:nvSpPr>
        <p:spPr>
          <a:xfrm>
            <a:off x="935856" y="1028749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4. Komunikacja MWH5</a:t>
            </a:r>
          </a:p>
          <a:p>
            <a:pPr algn="ctr"/>
            <a:r>
              <a:rPr lang="pl-PL" sz="2800" dirty="0"/>
              <a:t>- Wykonanie komunikacji radiowej:</a:t>
            </a:r>
          </a:p>
          <a:p>
            <a:pPr algn="ctr"/>
            <a:r>
              <a:rPr lang="pl-PL" sz="2800" dirty="0"/>
              <a:t>a. MWH5-rozdzielnia przy prasach</a:t>
            </a:r>
          </a:p>
          <a:p>
            <a:pPr algn="ctr"/>
            <a:r>
              <a:rPr lang="pl-PL" sz="2800" dirty="0"/>
              <a:t>b. MWH5- rozdzielnia przy wadze samochodowej (podgląd wagi sam. na MWH5)</a:t>
            </a:r>
          </a:p>
          <a:p>
            <a:pPr algn="ctr"/>
            <a:r>
              <a:rPr lang="pl-PL" sz="2800" dirty="0"/>
              <a:t>c. MWH5 – rozdzielnia pod taśmami</a:t>
            </a:r>
          </a:p>
          <a:p>
            <a:pPr algn="ctr"/>
            <a:r>
              <a:rPr lang="pl-PL" sz="2800" dirty="0"/>
              <a:t>d. Rozdzielnia pod taśmami – rozdzielnia przy wadze sam.</a:t>
            </a:r>
          </a:p>
          <a:p>
            <a:pPr algn="ctr"/>
            <a:r>
              <a:rPr lang="pl-PL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9320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4400" strike="noStrike">
                <a:solidFill>
                  <a:srgbClr val="000000"/>
                </a:solidFill>
                <a:latin typeface="Arial"/>
                <a:ea typeface="DejaVu Sans"/>
              </a:rPr>
              <a:t>AKCJA REKOMENDACJA</a:t>
            </a:r>
            <a:endParaRPr/>
          </a:p>
        </p:txBody>
      </p:sp>
      <p:pic>
        <p:nvPicPr>
          <p:cNvPr id="123" name="Obraz 122"/>
          <p:cNvPicPr/>
          <p:nvPr/>
        </p:nvPicPr>
        <p:blipFill>
          <a:blip r:embed="rId2" cstate="print"/>
          <a:stretch/>
        </p:blipFill>
        <p:spPr>
          <a:xfrm>
            <a:off x="-4763" y="-29532"/>
            <a:ext cx="10077480" cy="7377480"/>
          </a:xfrm>
          <a:prstGeom prst="rect">
            <a:avLst/>
          </a:prstGeom>
          <a:ln>
            <a:noFill/>
          </a:ln>
        </p:spPr>
      </p:pic>
      <p:sp>
        <p:nvSpPr>
          <p:cNvPr id="124" name="CustomShape 2"/>
          <p:cNvSpPr/>
          <p:nvPr/>
        </p:nvSpPr>
        <p:spPr>
          <a:xfrm>
            <a:off x="431800" y="321158"/>
            <a:ext cx="9069120" cy="600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buSzPct val="45000"/>
              <a:buFont typeface="Arial" pitchFamily="34" charset="0"/>
              <a:buChar char="•"/>
            </a:pPr>
            <a:endParaRPr lang="pl-PL" sz="2000" dirty="0">
              <a:solidFill>
                <a:srgbClr val="808080"/>
              </a:solidFill>
            </a:endParaRPr>
          </a:p>
          <a:p>
            <a:pPr>
              <a:lnSpc>
                <a:spcPct val="100000"/>
              </a:lnSpc>
              <a:buSzPct val="45000"/>
              <a:buFont typeface="Arial" pitchFamily="34" charset="0"/>
              <a:buChar char="•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25" name="CustomShape 3"/>
          <p:cNvSpPr/>
          <p:nvPr/>
        </p:nvSpPr>
        <p:spPr>
          <a:xfrm>
            <a:off x="2426760" y="6322680"/>
            <a:ext cx="5177520" cy="71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200" strike="noStrike" dirty="0">
                <a:solidFill>
                  <a:srgbClr val="B2B2B2"/>
                </a:solidFill>
                <a:latin typeface="Arial"/>
                <a:ea typeface="DejaVu Sans"/>
              </a:rPr>
              <a:t>Karol Kania i Synowie Sp. z o.o.</a:t>
            </a:r>
            <a:endParaRPr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AD3DDF1-438E-4EF8-9222-9A01A89D50B4}"/>
              </a:ext>
            </a:extLst>
          </p:cNvPr>
          <p:cNvSpPr txBox="1"/>
          <p:nvPr/>
        </p:nvSpPr>
        <p:spPr>
          <a:xfrm>
            <a:off x="2403184" y="189598"/>
            <a:ext cx="506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Hala 5 - Elektryka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5EEF07F-780B-8690-FED0-136BBD094B5E}"/>
              </a:ext>
            </a:extLst>
          </p:cNvPr>
          <p:cNvSpPr txBox="1"/>
          <p:nvPr/>
        </p:nvSpPr>
        <p:spPr>
          <a:xfrm>
            <a:off x="935856" y="1028749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5. Wymiana koryt wzdłuż taśmociągu 100m na hali 5</a:t>
            </a:r>
          </a:p>
          <a:p>
            <a:pPr algn="ctr"/>
            <a:r>
              <a:rPr lang="pl-PL" sz="2800" dirty="0"/>
              <a:t>- Wymiana koryt poziomych, pionowych oraz ich mocowań na koryta nierdzewne</a:t>
            </a:r>
          </a:p>
          <a:p>
            <a:pPr algn="ctr"/>
            <a:r>
              <a:rPr lang="pl-PL" sz="2800" dirty="0"/>
              <a:t> </a:t>
            </a:r>
          </a:p>
        </p:txBody>
      </p:sp>
      <p:pic>
        <p:nvPicPr>
          <p:cNvPr id="4" name="Obraz 3" descr="Obraz zawierający budynek, stal, Belka, Materiał kompozytowy&#10;&#10;Opis wygenerowany automatycznie">
            <a:extLst>
              <a:ext uri="{FF2B5EF4-FFF2-40B4-BE49-F238E27FC236}">
                <a16:creationId xmlns:a16="http://schemas.microsoft.com/office/drawing/2014/main" id="{F01EF7CC-6D23-87FD-3A2C-CE453E4D9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05" y="2756083"/>
            <a:ext cx="3626966" cy="483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617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4400" strike="noStrike">
                <a:solidFill>
                  <a:srgbClr val="000000"/>
                </a:solidFill>
                <a:latin typeface="Arial"/>
                <a:ea typeface="DejaVu Sans"/>
              </a:rPr>
              <a:t>AKCJA REKOMENDACJA</a:t>
            </a:r>
            <a:endParaRPr/>
          </a:p>
        </p:txBody>
      </p:sp>
      <p:pic>
        <p:nvPicPr>
          <p:cNvPr id="123" name="Obraz 122"/>
          <p:cNvPicPr/>
          <p:nvPr/>
        </p:nvPicPr>
        <p:blipFill>
          <a:blip r:embed="rId2" cstate="print"/>
          <a:stretch/>
        </p:blipFill>
        <p:spPr>
          <a:xfrm>
            <a:off x="-4763" y="-29532"/>
            <a:ext cx="10077480" cy="7377480"/>
          </a:xfrm>
          <a:prstGeom prst="rect">
            <a:avLst/>
          </a:prstGeom>
          <a:ln>
            <a:noFill/>
          </a:ln>
        </p:spPr>
      </p:pic>
      <p:sp>
        <p:nvSpPr>
          <p:cNvPr id="124" name="CustomShape 2"/>
          <p:cNvSpPr/>
          <p:nvPr/>
        </p:nvSpPr>
        <p:spPr>
          <a:xfrm>
            <a:off x="431800" y="321158"/>
            <a:ext cx="9069120" cy="600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buSzPct val="45000"/>
              <a:buFont typeface="Arial" pitchFamily="34" charset="0"/>
              <a:buChar char="•"/>
            </a:pPr>
            <a:endParaRPr lang="pl-PL" sz="2000" dirty="0">
              <a:solidFill>
                <a:srgbClr val="808080"/>
              </a:solidFill>
            </a:endParaRPr>
          </a:p>
          <a:p>
            <a:pPr>
              <a:lnSpc>
                <a:spcPct val="100000"/>
              </a:lnSpc>
              <a:buSzPct val="45000"/>
              <a:buFont typeface="Arial" pitchFamily="34" charset="0"/>
              <a:buChar char="•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25" name="CustomShape 3"/>
          <p:cNvSpPr/>
          <p:nvPr/>
        </p:nvSpPr>
        <p:spPr>
          <a:xfrm>
            <a:off x="2426760" y="6322680"/>
            <a:ext cx="5177520" cy="71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200" strike="noStrike" dirty="0">
                <a:solidFill>
                  <a:srgbClr val="B2B2B2"/>
                </a:solidFill>
                <a:latin typeface="Arial"/>
                <a:ea typeface="DejaVu Sans"/>
              </a:rPr>
              <a:t>Karol Kania i Synowie Sp. z o.o.</a:t>
            </a:r>
            <a:endParaRPr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AD3DDF1-438E-4EF8-9222-9A01A89D50B4}"/>
              </a:ext>
            </a:extLst>
          </p:cNvPr>
          <p:cNvSpPr txBox="1"/>
          <p:nvPr/>
        </p:nvSpPr>
        <p:spPr>
          <a:xfrm>
            <a:off x="2403184" y="189598"/>
            <a:ext cx="506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Hala 5 - Elektryka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5EEF07F-780B-8690-FED0-136BBD094B5E}"/>
              </a:ext>
            </a:extLst>
          </p:cNvPr>
          <p:cNvSpPr txBox="1"/>
          <p:nvPr/>
        </p:nvSpPr>
        <p:spPr>
          <a:xfrm>
            <a:off x="935856" y="1028749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6. Wymiana linek bezpieczeństwa na hali 5</a:t>
            </a:r>
          </a:p>
          <a:p>
            <a:pPr algn="ctr"/>
            <a:endParaRPr lang="pl-PL" sz="2800" dirty="0"/>
          </a:p>
          <a:p>
            <a:pPr algn="ctr"/>
            <a:r>
              <a:rPr lang="pl-PL" sz="2800" dirty="0"/>
              <a:t>- Wymiana zarówno linek jak i wyłączników bezpieczeństwa na taśmociągach hali 5 (wszystkich)</a:t>
            </a:r>
          </a:p>
          <a:p>
            <a:pPr algn="ctr"/>
            <a:r>
              <a:rPr lang="pl-PL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57647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4400" strike="noStrike">
                <a:solidFill>
                  <a:srgbClr val="000000"/>
                </a:solidFill>
                <a:latin typeface="Arial"/>
                <a:ea typeface="DejaVu Sans"/>
              </a:rPr>
              <a:t>AKCJA REKOMENDACJA</a:t>
            </a:r>
            <a:endParaRPr/>
          </a:p>
        </p:txBody>
      </p:sp>
      <p:pic>
        <p:nvPicPr>
          <p:cNvPr id="123" name="Obraz 122"/>
          <p:cNvPicPr/>
          <p:nvPr/>
        </p:nvPicPr>
        <p:blipFill>
          <a:blip r:embed="rId2" cstate="print"/>
          <a:stretch/>
        </p:blipFill>
        <p:spPr>
          <a:xfrm>
            <a:off x="-4763" y="-29532"/>
            <a:ext cx="10077480" cy="7377480"/>
          </a:xfrm>
          <a:prstGeom prst="rect">
            <a:avLst/>
          </a:prstGeom>
          <a:ln>
            <a:noFill/>
          </a:ln>
        </p:spPr>
      </p:pic>
      <p:sp>
        <p:nvSpPr>
          <p:cNvPr id="124" name="CustomShape 2"/>
          <p:cNvSpPr/>
          <p:nvPr/>
        </p:nvSpPr>
        <p:spPr>
          <a:xfrm>
            <a:off x="431800" y="321158"/>
            <a:ext cx="9069120" cy="600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buSzPct val="45000"/>
              <a:buFont typeface="Arial" pitchFamily="34" charset="0"/>
              <a:buChar char="•"/>
            </a:pPr>
            <a:endParaRPr lang="pl-PL" sz="2000" dirty="0">
              <a:solidFill>
                <a:srgbClr val="808080"/>
              </a:solidFill>
            </a:endParaRPr>
          </a:p>
          <a:p>
            <a:pPr>
              <a:lnSpc>
                <a:spcPct val="100000"/>
              </a:lnSpc>
              <a:buSzPct val="45000"/>
              <a:buFont typeface="Arial" pitchFamily="34" charset="0"/>
              <a:buChar char="•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25" name="CustomShape 3"/>
          <p:cNvSpPr/>
          <p:nvPr/>
        </p:nvSpPr>
        <p:spPr>
          <a:xfrm>
            <a:off x="2426760" y="6322680"/>
            <a:ext cx="5177520" cy="71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200" strike="noStrike" dirty="0">
                <a:solidFill>
                  <a:srgbClr val="B2B2B2"/>
                </a:solidFill>
                <a:latin typeface="Arial"/>
                <a:ea typeface="DejaVu Sans"/>
              </a:rPr>
              <a:t>Karol Kania i Synowie Sp. z o.o.</a:t>
            </a:r>
            <a:endParaRPr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AD3DDF1-438E-4EF8-9222-9A01A89D50B4}"/>
              </a:ext>
            </a:extLst>
          </p:cNvPr>
          <p:cNvSpPr txBox="1"/>
          <p:nvPr/>
        </p:nvSpPr>
        <p:spPr>
          <a:xfrm>
            <a:off x="2403184" y="189598"/>
            <a:ext cx="506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Hala 5 - Elektryka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5EEF07F-780B-8690-FED0-136BBD094B5E}"/>
              </a:ext>
            </a:extLst>
          </p:cNvPr>
          <p:cNvSpPr txBox="1"/>
          <p:nvPr/>
        </p:nvSpPr>
        <p:spPr>
          <a:xfrm>
            <a:off x="935856" y="1028749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7. Taśmociągi skrzyżowanie (załadunek aut/ prasy)</a:t>
            </a:r>
          </a:p>
          <a:p>
            <a:pPr algn="ctr"/>
            <a:r>
              <a:rPr lang="pl-PL" sz="2800" dirty="0"/>
              <a:t>- Obecnie wszystko na przekaźnikach , dołożenie sterownika i programu do obsługi taśmociągów (logika do ustalenia)</a:t>
            </a:r>
          </a:p>
          <a:p>
            <a:pPr algn="ctr"/>
            <a:r>
              <a:rPr lang="pl-PL" sz="2800" dirty="0"/>
              <a:t>- Wymiana falowników (</a:t>
            </a:r>
            <a:r>
              <a:rPr lang="pl-PL" sz="2800" dirty="0" err="1"/>
              <a:t>profinet</a:t>
            </a:r>
            <a:r>
              <a:rPr lang="pl-PL" sz="2800" dirty="0"/>
              <a:t>) na Danfoss (nowa szafa jeśli potrzeba)</a:t>
            </a:r>
          </a:p>
          <a:p>
            <a:pPr algn="ctr"/>
            <a:r>
              <a:rPr lang="pl-PL" sz="2800" dirty="0"/>
              <a:t> </a:t>
            </a:r>
          </a:p>
        </p:txBody>
      </p:sp>
      <p:pic>
        <p:nvPicPr>
          <p:cNvPr id="4" name="Obraz 3" descr="Obraz zawierający w pomieszczeniu, ściana, kuchnia, sufit&#10;&#10;Opis wygenerowany automatycznie">
            <a:extLst>
              <a:ext uri="{FF2B5EF4-FFF2-40B4-BE49-F238E27FC236}">
                <a16:creationId xmlns:a16="http://schemas.microsoft.com/office/drawing/2014/main" id="{842100D0-D41F-C42B-CD3D-2FDD27D217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9" y="4211885"/>
            <a:ext cx="5804328" cy="336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377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544</Words>
  <Application>Microsoft Office PowerPoint</Application>
  <PresentationFormat>Niestandardowy</PresentationFormat>
  <Paragraphs>89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StarSymbol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ewojkowska</dc:creator>
  <cp:lastModifiedBy>Maciej Mikołajczyk</cp:lastModifiedBy>
  <cp:revision>143</cp:revision>
  <dcterms:modified xsi:type="dcterms:W3CDTF">2023-10-30T13:12:31Z</dcterms:modified>
</cp:coreProperties>
</file>