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4"/>
  </p:notesMasterIdLst>
  <p:handoutMasterIdLst>
    <p:handoutMasterId r:id="rId15"/>
  </p:handoutMasterIdLst>
  <p:sldIdLst>
    <p:sldId id="256" r:id="rId3"/>
    <p:sldId id="292" r:id="rId4"/>
    <p:sldId id="258" r:id="rId5"/>
    <p:sldId id="285" r:id="rId6"/>
    <p:sldId id="286" r:id="rId7"/>
    <p:sldId id="287" r:id="rId8"/>
    <p:sldId id="288" r:id="rId9"/>
    <p:sldId id="289" r:id="rId10"/>
    <p:sldId id="263" r:id="rId11"/>
    <p:sldId id="278" r:id="rId12"/>
    <p:sldId id="290" r:id="rId13"/>
  </p:sldIdLst>
  <p:sldSz cx="9601200" cy="12801600" type="A3"/>
  <p:notesSz cx="6797675" cy="9926638"/>
  <p:defaultTextStyle>
    <a:defPPr>
      <a:defRPr lang="pl-PL"/>
    </a:defPPr>
    <a:lvl1pPr marL="0" algn="l" defTabSz="1279908" rtl="0" eaLnBrk="1" latinLnBrk="0" hangingPunct="1">
      <a:defRPr sz="2500" kern="1200">
        <a:solidFill>
          <a:schemeClr val="tx1"/>
        </a:solidFill>
        <a:latin typeface="+mn-lt"/>
        <a:ea typeface="+mn-ea"/>
        <a:cs typeface="+mn-cs"/>
      </a:defRPr>
    </a:lvl1pPr>
    <a:lvl2pPr marL="639954" algn="l" defTabSz="1279908" rtl="0" eaLnBrk="1" latinLnBrk="0" hangingPunct="1">
      <a:defRPr sz="2500" kern="1200">
        <a:solidFill>
          <a:schemeClr val="tx1"/>
        </a:solidFill>
        <a:latin typeface="+mn-lt"/>
        <a:ea typeface="+mn-ea"/>
        <a:cs typeface="+mn-cs"/>
      </a:defRPr>
    </a:lvl2pPr>
    <a:lvl3pPr marL="1279908" algn="l" defTabSz="1279908" rtl="0" eaLnBrk="1" latinLnBrk="0" hangingPunct="1">
      <a:defRPr sz="2500" kern="1200">
        <a:solidFill>
          <a:schemeClr val="tx1"/>
        </a:solidFill>
        <a:latin typeface="+mn-lt"/>
        <a:ea typeface="+mn-ea"/>
        <a:cs typeface="+mn-cs"/>
      </a:defRPr>
    </a:lvl3pPr>
    <a:lvl4pPr marL="1919862" algn="l" defTabSz="1279908" rtl="0" eaLnBrk="1" latinLnBrk="0" hangingPunct="1">
      <a:defRPr sz="2500" kern="1200">
        <a:solidFill>
          <a:schemeClr val="tx1"/>
        </a:solidFill>
        <a:latin typeface="+mn-lt"/>
        <a:ea typeface="+mn-ea"/>
        <a:cs typeface="+mn-cs"/>
      </a:defRPr>
    </a:lvl4pPr>
    <a:lvl5pPr marL="2559816" algn="l" defTabSz="1279908" rtl="0" eaLnBrk="1" latinLnBrk="0" hangingPunct="1">
      <a:defRPr sz="2500" kern="1200">
        <a:solidFill>
          <a:schemeClr val="tx1"/>
        </a:solidFill>
        <a:latin typeface="+mn-lt"/>
        <a:ea typeface="+mn-ea"/>
        <a:cs typeface="+mn-cs"/>
      </a:defRPr>
    </a:lvl5pPr>
    <a:lvl6pPr marL="3199770" algn="l" defTabSz="1279908" rtl="0" eaLnBrk="1" latinLnBrk="0" hangingPunct="1">
      <a:defRPr sz="2500" kern="1200">
        <a:solidFill>
          <a:schemeClr val="tx1"/>
        </a:solidFill>
        <a:latin typeface="+mn-lt"/>
        <a:ea typeface="+mn-ea"/>
        <a:cs typeface="+mn-cs"/>
      </a:defRPr>
    </a:lvl6pPr>
    <a:lvl7pPr marL="3839723" algn="l" defTabSz="1279908" rtl="0" eaLnBrk="1" latinLnBrk="0" hangingPunct="1">
      <a:defRPr sz="2500" kern="1200">
        <a:solidFill>
          <a:schemeClr val="tx1"/>
        </a:solidFill>
        <a:latin typeface="+mn-lt"/>
        <a:ea typeface="+mn-ea"/>
        <a:cs typeface="+mn-cs"/>
      </a:defRPr>
    </a:lvl7pPr>
    <a:lvl8pPr marL="4479677" algn="l" defTabSz="1279908" rtl="0" eaLnBrk="1" latinLnBrk="0" hangingPunct="1">
      <a:defRPr sz="2500" kern="1200">
        <a:solidFill>
          <a:schemeClr val="tx1"/>
        </a:solidFill>
        <a:latin typeface="+mn-lt"/>
        <a:ea typeface="+mn-ea"/>
        <a:cs typeface="+mn-cs"/>
      </a:defRPr>
    </a:lvl8pPr>
    <a:lvl9pPr marL="5119631" algn="l" defTabSz="1279908" rtl="0" eaLnBrk="1" latinLnBrk="0" hangingPunct="1">
      <a:defRPr sz="25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F07EA38D-956E-4627-B4E4-A40AD97B0591}">
          <p14:sldIdLst>
            <p14:sldId id="256"/>
            <p14:sldId id="292"/>
            <p14:sldId id="258"/>
            <p14:sldId id="285"/>
            <p14:sldId id="286"/>
            <p14:sldId id="287"/>
            <p14:sldId id="288"/>
            <p14:sldId id="289"/>
            <p14:sldId id="263"/>
            <p14:sldId id="278"/>
            <p14:sldId id="290"/>
          </p14:sldIdLst>
        </p14:section>
      </p14:sectionLst>
    </p:ext>
    <p:ext uri="{EFAFB233-063F-42B5-8137-9DF3F51BA10A}">
      <p15:sldGuideLst xmlns:p15="http://schemas.microsoft.com/office/powerpoint/2012/main">
        <p15:guide id="1" orient="horz" pos="4032" userDrawn="1">
          <p15:clr>
            <a:srgbClr val="A4A3A4"/>
          </p15:clr>
        </p15:guide>
        <p15:guide id="2" pos="302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6395" autoAdjust="0"/>
  </p:normalViewPr>
  <p:slideViewPr>
    <p:cSldViewPr>
      <p:cViewPr varScale="1">
        <p:scale>
          <a:sx n="53" d="100"/>
          <a:sy n="53" d="100"/>
        </p:scale>
        <p:origin x="3546" y="108"/>
      </p:cViewPr>
      <p:guideLst>
        <p:guide orient="horz" pos="4032"/>
        <p:guide pos="302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1"/>
            <a:ext cx="2945696" cy="497265"/>
          </a:xfrm>
          <a:prstGeom prst="rect">
            <a:avLst/>
          </a:prstGeom>
        </p:spPr>
        <p:txBody>
          <a:bodyPr vert="horz" lIns="63304" tIns="31652" rIns="63304" bIns="31652" rtlCol="0"/>
          <a:lstStyle>
            <a:lvl1pPr algn="l">
              <a:defRPr sz="800"/>
            </a:lvl1pPr>
          </a:lstStyle>
          <a:p>
            <a:endParaRPr lang="pl-PL"/>
          </a:p>
        </p:txBody>
      </p:sp>
      <p:sp>
        <p:nvSpPr>
          <p:cNvPr id="3" name="Symbol zastępczy daty 2"/>
          <p:cNvSpPr>
            <a:spLocks noGrp="1"/>
          </p:cNvSpPr>
          <p:nvPr>
            <p:ph type="dt" sz="quarter" idx="1"/>
          </p:nvPr>
        </p:nvSpPr>
        <p:spPr>
          <a:xfrm>
            <a:off x="3850879" y="1"/>
            <a:ext cx="2945695" cy="497265"/>
          </a:xfrm>
          <a:prstGeom prst="rect">
            <a:avLst/>
          </a:prstGeom>
        </p:spPr>
        <p:txBody>
          <a:bodyPr vert="horz" lIns="63304" tIns="31652" rIns="63304" bIns="31652" rtlCol="0"/>
          <a:lstStyle>
            <a:lvl1pPr algn="r">
              <a:defRPr sz="800"/>
            </a:lvl1pPr>
          </a:lstStyle>
          <a:p>
            <a:fld id="{3B2BEC4D-3713-4480-8774-3BC4661810B3}" type="datetimeFigureOut">
              <a:rPr lang="pl-PL" smtClean="0"/>
              <a:t>16.09.2024</a:t>
            </a:fld>
            <a:endParaRPr lang="pl-PL"/>
          </a:p>
        </p:txBody>
      </p:sp>
      <p:sp>
        <p:nvSpPr>
          <p:cNvPr id="4" name="Symbol zastępczy stopki 3"/>
          <p:cNvSpPr>
            <a:spLocks noGrp="1"/>
          </p:cNvSpPr>
          <p:nvPr>
            <p:ph type="ftr" sz="quarter" idx="2"/>
          </p:nvPr>
        </p:nvSpPr>
        <p:spPr>
          <a:xfrm>
            <a:off x="1" y="9429374"/>
            <a:ext cx="2945696" cy="497265"/>
          </a:xfrm>
          <a:prstGeom prst="rect">
            <a:avLst/>
          </a:prstGeom>
        </p:spPr>
        <p:txBody>
          <a:bodyPr vert="horz" lIns="63304" tIns="31652" rIns="63304" bIns="31652" rtlCol="0" anchor="b"/>
          <a:lstStyle>
            <a:lvl1pPr algn="l">
              <a:defRPr sz="800"/>
            </a:lvl1pPr>
          </a:lstStyle>
          <a:p>
            <a:endParaRPr lang="pl-PL"/>
          </a:p>
        </p:txBody>
      </p:sp>
      <p:sp>
        <p:nvSpPr>
          <p:cNvPr id="5" name="Symbol zastępczy numeru slajdu 4"/>
          <p:cNvSpPr>
            <a:spLocks noGrp="1"/>
          </p:cNvSpPr>
          <p:nvPr>
            <p:ph type="sldNum" sz="quarter" idx="3"/>
          </p:nvPr>
        </p:nvSpPr>
        <p:spPr>
          <a:xfrm>
            <a:off x="3850879" y="9429374"/>
            <a:ext cx="2945695" cy="497265"/>
          </a:xfrm>
          <a:prstGeom prst="rect">
            <a:avLst/>
          </a:prstGeom>
        </p:spPr>
        <p:txBody>
          <a:bodyPr vert="horz" lIns="63304" tIns="31652" rIns="63304" bIns="31652" rtlCol="0" anchor="b"/>
          <a:lstStyle>
            <a:lvl1pPr algn="r">
              <a:defRPr sz="800"/>
            </a:lvl1pPr>
          </a:lstStyle>
          <a:p>
            <a:fld id="{1053245F-D8F6-49E7-B682-7C17BD482C6E}" type="slidenum">
              <a:rPr lang="pl-PL" smtClean="0"/>
              <a:t>‹#›</a:t>
            </a:fld>
            <a:endParaRPr lang="pl-PL"/>
          </a:p>
        </p:txBody>
      </p:sp>
    </p:spTree>
    <p:extLst>
      <p:ext uri="{BB962C8B-B14F-4D97-AF65-F5344CB8AC3E}">
        <p14:creationId xmlns:p14="http://schemas.microsoft.com/office/powerpoint/2010/main" val="13199671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1"/>
            <a:ext cx="2945696" cy="497265"/>
          </a:xfrm>
          <a:prstGeom prst="rect">
            <a:avLst/>
          </a:prstGeom>
        </p:spPr>
        <p:txBody>
          <a:bodyPr vert="horz" lIns="63304" tIns="31652" rIns="63304" bIns="31652" rtlCol="0"/>
          <a:lstStyle>
            <a:lvl1pPr algn="l">
              <a:defRPr sz="800"/>
            </a:lvl1pPr>
          </a:lstStyle>
          <a:p>
            <a:endParaRPr lang="pl-PL"/>
          </a:p>
        </p:txBody>
      </p:sp>
      <p:sp>
        <p:nvSpPr>
          <p:cNvPr id="3" name="Symbol zastępczy daty 2"/>
          <p:cNvSpPr>
            <a:spLocks noGrp="1"/>
          </p:cNvSpPr>
          <p:nvPr>
            <p:ph type="dt" idx="1"/>
          </p:nvPr>
        </p:nvSpPr>
        <p:spPr>
          <a:xfrm>
            <a:off x="3850879" y="1"/>
            <a:ext cx="2945695" cy="497265"/>
          </a:xfrm>
          <a:prstGeom prst="rect">
            <a:avLst/>
          </a:prstGeom>
        </p:spPr>
        <p:txBody>
          <a:bodyPr vert="horz" lIns="63304" tIns="31652" rIns="63304" bIns="31652" rtlCol="0"/>
          <a:lstStyle>
            <a:lvl1pPr algn="r">
              <a:defRPr sz="800"/>
            </a:lvl1pPr>
          </a:lstStyle>
          <a:p>
            <a:fld id="{1A8EE405-4E7E-4BBA-95B0-EF6CD9F51B1C}" type="datetimeFigureOut">
              <a:rPr lang="pl-PL" smtClean="0"/>
              <a:t>16.09.2024</a:t>
            </a:fld>
            <a:endParaRPr lang="pl-PL"/>
          </a:p>
        </p:txBody>
      </p:sp>
      <p:sp>
        <p:nvSpPr>
          <p:cNvPr id="4" name="Symbol zastępczy obrazu slajdu 3"/>
          <p:cNvSpPr>
            <a:spLocks noGrp="1" noRot="1" noChangeAspect="1"/>
          </p:cNvSpPr>
          <p:nvPr>
            <p:ph type="sldImg" idx="2"/>
          </p:nvPr>
        </p:nvSpPr>
        <p:spPr>
          <a:xfrm>
            <a:off x="2141538" y="1239838"/>
            <a:ext cx="2514600" cy="3351212"/>
          </a:xfrm>
          <a:prstGeom prst="rect">
            <a:avLst/>
          </a:prstGeom>
          <a:noFill/>
          <a:ln w="12700">
            <a:solidFill>
              <a:prstClr val="black"/>
            </a:solidFill>
          </a:ln>
        </p:spPr>
        <p:txBody>
          <a:bodyPr vert="horz" lIns="63304" tIns="31652" rIns="63304" bIns="31652" rtlCol="0" anchor="ctr"/>
          <a:lstStyle/>
          <a:p>
            <a:endParaRPr lang="pl-PL"/>
          </a:p>
        </p:txBody>
      </p:sp>
      <p:sp>
        <p:nvSpPr>
          <p:cNvPr id="5" name="Symbol zastępczy notatek 4"/>
          <p:cNvSpPr>
            <a:spLocks noGrp="1"/>
          </p:cNvSpPr>
          <p:nvPr>
            <p:ph type="body" sz="quarter" idx="3"/>
          </p:nvPr>
        </p:nvSpPr>
        <p:spPr>
          <a:xfrm>
            <a:off x="679438" y="4777257"/>
            <a:ext cx="5438800" cy="3908964"/>
          </a:xfrm>
          <a:prstGeom prst="rect">
            <a:avLst/>
          </a:prstGeom>
        </p:spPr>
        <p:txBody>
          <a:bodyPr vert="horz" lIns="63304" tIns="31652" rIns="63304" bIns="31652" rtlCol="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1" y="9429374"/>
            <a:ext cx="2945696" cy="497265"/>
          </a:xfrm>
          <a:prstGeom prst="rect">
            <a:avLst/>
          </a:prstGeom>
        </p:spPr>
        <p:txBody>
          <a:bodyPr vert="horz" lIns="63304" tIns="31652" rIns="63304" bIns="31652" rtlCol="0" anchor="b"/>
          <a:lstStyle>
            <a:lvl1pPr algn="l">
              <a:defRPr sz="800"/>
            </a:lvl1pPr>
          </a:lstStyle>
          <a:p>
            <a:endParaRPr lang="pl-PL"/>
          </a:p>
        </p:txBody>
      </p:sp>
      <p:sp>
        <p:nvSpPr>
          <p:cNvPr id="7" name="Symbol zastępczy numeru slajdu 6"/>
          <p:cNvSpPr>
            <a:spLocks noGrp="1"/>
          </p:cNvSpPr>
          <p:nvPr>
            <p:ph type="sldNum" sz="quarter" idx="5"/>
          </p:nvPr>
        </p:nvSpPr>
        <p:spPr>
          <a:xfrm>
            <a:off x="3850879" y="9429374"/>
            <a:ext cx="2945695" cy="497265"/>
          </a:xfrm>
          <a:prstGeom prst="rect">
            <a:avLst/>
          </a:prstGeom>
        </p:spPr>
        <p:txBody>
          <a:bodyPr vert="horz" lIns="63304" tIns="31652" rIns="63304" bIns="31652" rtlCol="0" anchor="b"/>
          <a:lstStyle>
            <a:lvl1pPr algn="r">
              <a:defRPr sz="800"/>
            </a:lvl1pPr>
          </a:lstStyle>
          <a:p>
            <a:fld id="{FCD3277D-0C19-47B8-B94E-C055D81D45A5}" type="slidenum">
              <a:rPr lang="pl-PL" smtClean="0"/>
              <a:t>‹#›</a:t>
            </a:fld>
            <a:endParaRPr lang="pl-PL"/>
          </a:p>
        </p:txBody>
      </p:sp>
    </p:spTree>
    <p:extLst>
      <p:ext uri="{BB962C8B-B14F-4D97-AF65-F5344CB8AC3E}">
        <p14:creationId xmlns:p14="http://schemas.microsoft.com/office/powerpoint/2010/main" val="1794486040"/>
      </p:ext>
    </p:extLst>
  </p:cSld>
  <p:clrMap bg1="lt1" tx1="dk1" bg2="lt2" tx2="dk2" accent1="accent1" accent2="accent2" accent3="accent3" accent4="accent4" accent5="accent5" accent6="accent6" hlink="hlink" folHlink="folHlink"/>
  <p:hf dt="0"/>
  <p:notesStyle>
    <a:lvl1pPr marL="0" algn="l" defTabSz="914220" rtl="0" eaLnBrk="1" latinLnBrk="0" hangingPunct="1">
      <a:defRPr sz="1200" kern="1200">
        <a:solidFill>
          <a:schemeClr val="tx1"/>
        </a:solidFill>
        <a:latin typeface="+mn-lt"/>
        <a:ea typeface="+mn-ea"/>
        <a:cs typeface="+mn-cs"/>
      </a:defRPr>
    </a:lvl1pPr>
    <a:lvl2pPr marL="457110" algn="l" defTabSz="914220" rtl="0" eaLnBrk="1" latinLnBrk="0" hangingPunct="1">
      <a:defRPr sz="1200" kern="1200">
        <a:solidFill>
          <a:schemeClr val="tx1"/>
        </a:solidFill>
        <a:latin typeface="+mn-lt"/>
        <a:ea typeface="+mn-ea"/>
        <a:cs typeface="+mn-cs"/>
      </a:defRPr>
    </a:lvl2pPr>
    <a:lvl3pPr marL="914220" algn="l" defTabSz="914220" rtl="0" eaLnBrk="1" latinLnBrk="0" hangingPunct="1">
      <a:defRPr sz="1200" kern="1200">
        <a:solidFill>
          <a:schemeClr val="tx1"/>
        </a:solidFill>
        <a:latin typeface="+mn-lt"/>
        <a:ea typeface="+mn-ea"/>
        <a:cs typeface="+mn-cs"/>
      </a:defRPr>
    </a:lvl3pPr>
    <a:lvl4pPr marL="1371330" algn="l" defTabSz="914220" rtl="0" eaLnBrk="1" latinLnBrk="0" hangingPunct="1">
      <a:defRPr sz="1200" kern="1200">
        <a:solidFill>
          <a:schemeClr val="tx1"/>
        </a:solidFill>
        <a:latin typeface="+mn-lt"/>
        <a:ea typeface="+mn-ea"/>
        <a:cs typeface="+mn-cs"/>
      </a:defRPr>
    </a:lvl4pPr>
    <a:lvl5pPr marL="1828440" algn="l" defTabSz="914220" rtl="0" eaLnBrk="1" latinLnBrk="0" hangingPunct="1">
      <a:defRPr sz="1200" kern="1200">
        <a:solidFill>
          <a:schemeClr val="tx1"/>
        </a:solidFill>
        <a:latin typeface="+mn-lt"/>
        <a:ea typeface="+mn-ea"/>
        <a:cs typeface="+mn-cs"/>
      </a:defRPr>
    </a:lvl5pPr>
    <a:lvl6pPr marL="2285550" algn="l" defTabSz="914220" rtl="0" eaLnBrk="1" latinLnBrk="0" hangingPunct="1">
      <a:defRPr sz="1200" kern="1200">
        <a:solidFill>
          <a:schemeClr val="tx1"/>
        </a:solidFill>
        <a:latin typeface="+mn-lt"/>
        <a:ea typeface="+mn-ea"/>
        <a:cs typeface="+mn-cs"/>
      </a:defRPr>
    </a:lvl6pPr>
    <a:lvl7pPr marL="2742659" algn="l" defTabSz="914220" rtl="0" eaLnBrk="1" latinLnBrk="0" hangingPunct="1">
      <a:defRPr sz="1200" kern="1200">
        <a:solidFill>
          <a:schemeClr val="tx1"/>
        </a:solidFill>
        <a:latin typeface="+mn-lt"/>
        <a:ea typeface="+mn-ea"/>
        <a:cs typeface="+mn-cs"/>
      </a:defRPr>
    </a:lvl7pPr>
    <a:lvl8pPr marL="3199770" algn="l" defTabSz="914220" rtl="0" eaLnBrk="1" latinLnBrk="0" hangingPunct="1">
      <a:defRPr sz="1200" kern="1200">
        <a:solidFill>
          <a:schemeClr val="tx1"/>
        </a:solidFill>
        <a:latin typeface="+mn-lt"/>
        <a:ea typeface="+mn-ea"/>
        <a:cs typeface="+mn-cs"/>
      </a:defRPr>
    </a:lvl8pPr>
    <a:lvl9pPr marL="3656879" algn="l" defTabSz="91422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CD3277D-0C19-47B8-B94E-C055D81D45A5}" type="slidenum">
              <a:rPr lang="pl-PL" smtClean="0"/>
              <a:t>1</a:t>
            </a:fld>
            <a:endParaRPr lang="pl-PL"/>
          </a:p>
        </p:txBody>
      </p:sp>
    </p:spTree>
    <p:extLst>
      <p:ext uri="{BB962C8B-B14F-4D97-AF65-F5344CB8AC3E}">
        <p14:creationId xmlns:p14="http://schemas.microsoft.com/office/powerpoint/2010/main" val="668997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CD3277D-0C19-47B8-B94E-C055D81D45A5}" type="slidenum">
              <a:rPr lang="pl-PL" smtClean="0"/>
              <a:t>10</a:t>
            </a:fld>
            <a:endParaRPr lang="pl-PL"/>
          </a:p>
        </p:txBody>
      </p:sp>
    </p:spTree>
    <p:extLst>
      <p:ext uri="{BB962C8B-B14F-4D97-AF65-F5344CB8AC3E}">
        <p14:creationId xmlns:p14="http://schemas.microsoft.com/office/powerpoint/2010/main" val="2386105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CD3277D-0C19-47B8-B94E-C055D81D45A5}" type="slidenum">
              <a:rPr lang="pl-PL" smtClean="0"/>
              <a:t>11</a:t>
            </a:fld>
            <a:endParaRPr lang="pl-PL"/>
          </a:p>
        </p:txBody>
      </p:sp>
    </p:spTree>
    <p:extLst>
      <p:ext uri="{BB962C8B-B14F-4D97-AF65-F5344CB8AC3E}">
        <p14:creationId xmlns:p14="http://schemas.microsoft.com/office/powerpoint/2010/main" val="3109631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CD3277D-0C19-47B8-B94E-C055D81D45A5}" type="slidenum">
              <a:rPr lang="pl-PL" smtClean="0"/>
              <a:t>2</a:t>
            </a:fld>
            <a:endParaRPr lang="pl-PL"/>
          </a:p>
        </p:txBody>
      </p:sp>
    </p:spTree>
    <p:extLst>
      <p:ext uri="{BB962C8B-B14F-4D97-AF65-F5344CB8AC3E}">
        <p14:creationId xmlns:p14="http://schemas.microsoft.com/office/powerpoint/2010/main" val="66293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3</a:t>
            </a:fld>
            <a:endParaRPr lang="pl-PL"/>
          </a:p>
        </p:txBody>
      </p:sp>
    </p:spTree>
    <p:extLst>
      <p:ext uri="{BB962C8B-B14F-4D97-AF65-F5344CB8AC3E}">
        <p14:creationId xmlns:p14="http://schemas.microsoft.com/office/powerpoint/2010/main" val="3164583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4</a:t>
            </a:fld>
            <a:endParaRPr lang="pl-PL"/>
          </a:p>
        </p:txBody>
      </p:sp>
    </p:spTree>
    <p:extLst>
      <p:ext uri="{BB962C8B-B14F-4D97-AF65-F5344CB8AC3E}">
        <p14:creationId xmlns:p14="http://schemas.microsoft.com/office/powerpoint/2010/main" val="1460377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5</a:t>
            </a:fld>
            <a:endParaRPr lang="pl-PL"/>
          </a:p>
        </p:txBody>
      </p:sp>
    </p:spTree>
    <p:extLst>
      <p:ext uri="{BB962C8B-B14F-4D97-AF65-F5344CB8AC3E}">
        <p14:creationId xmlns:p14="http://schemas.microsoft.com/office/powerpoint/2010/main" val="2463145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6</a:t>
            </a:fld>
            <a:endParaRPr lang="pl-PL"/>
          </a:p>
        </p:txBody>
      </p:sp>
    </p:spTree>
    <p:extLst>
      <p:ext uri="{BB962C8B-B14F-4D97-AF65-F5344CB8AC3E}">
        <p14:creationId xmlns:p14="http://schemas.microsoft.com/office/powerpoint/2010/main" val="1248790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7</a:t>
            </a:fld>
            <a:endParaRPr lang="pl-PL"/>
          </a:p>
        </p:txBody>
      </p:sp>
    </p:spTree>
    <p:extLst>
      <p:ext uri="{BB962C8B-B14F-4D97-AF65-F5344CB8AC3E}">
        <p14:creationId xmlns:p14="http://schemas.microsoft.com/office/powerpoint/2010/main" val="3285806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agłówka 3"/>
          <p:cNvSpPr>
            <a:spLocks noGrp="1"/>
          </p:cNvSpPr>
          <p:nvPr>
            <p:ph type="hdr" sz="quarter" idx="10"/>
          </p:nvPr>
        </p:nvSpPr>
        <p:spPr/>
        <p:txBody>
          <a:bodyPr/>
          <a:lstStyle/>
          <a:p>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FCD3277D-0C19-47B8-B94E-C055D81D45A5}" type="slidenum">
              <a:rPr lang="pl-PL" smtClean="0"/>
              <a:t>8</a:t>
            </a:fld>
            <a:endParaRPr lang="pl-PL"/>
          </a:p>
        </p:txBody>
      </p:sp>
    </p:spTree>
    <p:extLst>
      <p:ext uri="{BB962C8B-B14F-4D97-AF65-F5344CB8AC3E}">
        <p14:creationId xmlns:p14="http://schemas.microsoft.com/office/powerpoint/2010/main" val="2432356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a:xfrm>
            <a:off x="2141538" y="1239838"/>
            <a:ext cx="2514600" cy="3351212"/>
          </a:xfrm>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FCD3277D-0C19-47B8-B94E-C055D81D45A5}" type="slidenum">
              <a:rPr lang="pl-PL" smtClean="0"/>
              <a:t>9</a:t>
            </a:fld>
            <a:endParaRPr lang="pl-PL"/>
          </a:p>
        </p:txBody>
      </p:sp>
    </p:spTree>
    <p:extLst>
      <p:ext uri="{BB962C8B-B14F-4D97-AF65-F5344CB8AC3E}">
        <p14:creationId xmlns:p14="http://schemas.microsoft.com/office/powerpoint/2010/main" val="1563065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720090" y="3976800"/>
            <a:ext cx="8161020" cy="2744047"/>
          </a:xfrm>
        </p:spPr>
        <p:txBody>
          <a:bodyPr/>
          <a:lstStyle/>
          <a:p>
            <a:r>
              <a:rPr lang="pl-PL"/>
              <a:t>Kliknij, aby edytować styl</a:t>
            </a:r>
          </a:p>
        </p:txBody>
      </p:sp>
      <p:sp>
        <p:nvSpPr>
          <p:cNvPr id="3" name="Podtytuł 2"/>
          <p:cNvSpPr>
            <a:spLocks noGrp="1"/>
          </p:cNvSpPr>
          <p:nvPr>
            <p:ph type="subTitle" idx="1"/>
          </p:nvPr>
        </p:nvSpPr>
        <p:spPr>
          <a:xfrm>
            <a:off x="1440180" y="7254240"/>
            <a:ext cx="6720840" cy="3271520"/>
          </a:xfrm>
        </p:spPr>
        <p:txBody>
          <a:bodyPr/>
          <a:lstStyle>
            <a:lvl1pPr marL="0" indent="0" algn="ctr">
              <a:buNone/>
              <a:defRPr>
                <a:solidFill>
                  <a:schemeClr val="tx1">
                    <a:tint val="75000"/>
                  </a:schemeClr>
                </a:solidFill>
              </a:defRPr>
            </a:lvl1pPr>
            <a:lvl2pPr marL="640075" indent="0" algn="ctr">
              <a:buNone/>
              <a:defRPr>
                <a:solidFill>
                  <a:schemeClr val="tx1">
                    <a:tint val="75000"/>
                  </a:schemeClr>
                </a:solidFill>
              </a:defRPr>
            </a:lvl2pPr>
            <a:lvl3pPr marL="1280149" indent="0" algn="ctr">
              <a:buNone/>
              <a:defRPr>
                <a:solidFill>
                  <a:schemeClr val="tx1">
                    <a:tint val="75000"/>
                  </a:schemeClr>
                </a:solidFill>
              </a:defRPr>
            </a:lvl3pPr>
            <a:lvl4pPr marL="1920224" indent="0" algn="ctr">
              <a:buNone/>
              <a:defRPr>
                <a:solidFill>
                  <a:schemeClr val="tx1">
                    <a:tint val="75000"/>
                  </a:schemeClr>
                </a:solidFill>
              </a:defRPr>
            </a:lvl4pPr>
            <a:lvl5pPr marL="2560297" indent="0" algn="ctr">
              <a:buNone/>
              <a:defRPr>
                <a:solidFill>
                  <a:schemeClr val="tx1">
                    <a:tint val="75000"/>
                  </a:schemeClr>
                </a:solidFill>
              </a:defRPr>
            </a:lvl5pPr>
            <a:lvl6pPr marL="3200371" indent="0" algn="ctr">
              <a:buNone/>
              <a:defRPr>
                <a:solidFill>
                  <a:schemeClr val="tx1">
                    <a:tint val="75000"/>
                  </a:schemeClr>
                </a:solidFill>
              </a:defRPr>
            </a:lvl6pPr>
            <a:lvl7pPr marL="3840446" indent="0" algn="ctr">
              <a:buNone/>
              <a:defRPr>
                <a:solidFill>
                  <a:schemeClr val="tx1">
                    <a:tint val="75000"/>
                  </a:schemeClr>
                </a:solidFill>
              </a:defRPr>
            </a:lvl7pPr>
            <a:lvl8pPr marL="4480521" indent="0" algn="ctr">
              <a:buNone/>
              <a:defRPr>
                <a:solidFill>
                  <a:schemeClr val="tx1">
                    <a:tint val="75000"/>
                  </a:schemeClr>
                </a:solidFill>
              </a:defRPr>
            </a:lvl8pPr>
            <a:lvl9pPr marL="5120595"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BFFB5B8C-A36E-4EA1-B4E4-E50BB2551CDF}" type="datetimeFigureOut">
              <a:rPr lang="pl-PL" smtClean="0"/>
              <a:t>16.09.2024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BFFB5B8C-A36E-4EA1-B4E4-E50BB2551CDF}" type="datetimeFigureOut">
              <a:rPr lang="pl-PL" smtClean="0"/>
              <a:t>16.09.2024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9746221" y="717127"/>
            <a:ext cx="3023711" cy="15293764"/>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671751" y="717127"/>
            <a:ext cx="8914448" cy="15293764"/>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BFFB5B8C-A36E-4EA1-B4E4-E50BB2551CDF}" type="datetimeFigureOut">
              <a:rPr lang="pl-PL" smtClean="0"/>
              <a:t>16.09.2024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BFFB5B8C-A36E-4EA1-B4E4-E50BB2551CDF}" type="datetimeFigureOut">
              <a:rPr lang="pl-PL" smtClean="0"/>
              <a:t>16.09.2024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58429" y="8226216"/>
            <a:ext cx="8161020" cy="2542540"/>
          </a:xfrm>
        </p:spPr>
        <p:txBody>
          <a:bodyPr anchor="t"/>
          <a:lstStyle>
            <a:lvl1pPr algn="l">
              <a:defRPr sz="5600" b="1" cap="all"/>
            </a:lvl1pPr>
          </a:lstStyle>
          <a:p>
            <a:r>
              <a:rPr lang="pl-PL"/>
              <a:t>Kliknij, aby edytować styl</a:t>
            </a:r>
          </a:p>
        </p:txBody>
      </p:sp>
      <p:sp>
        <p:nvSpPr>
          <p:cNvPr id="3" name="Symbol zastępczy tekstu 2"/>
          <p:cNvSpPr>
            <a:spLocks noGrp="1"/>
          </p:cNvSpPr>
          <p:nvPr>
            <p:ph type="body" idx="1"/>
          </p:nvPr>
        </p:nvSpPr>
        <p:spPr>
          <a:xfrm>
            <a:off x="758429" y="5425867"/>
            <a:ext cx="8161020" cy="2800349"/>
          </a:xfrm>
        </p:spPr>
        <p:txBody>
          <a:bodyPr anchor="b"/>
          <a:lstStyle>
            <a:lvl1pPr marL="0" indent="0">
              <a:buNone/>
              <a:defRPr sz="2800">
                <a:solidFill>
                  <a:schemeClr val="tx1">
                    <a:tint val="75000"/>
                  </a:schemeClr>
                </a:solidFill>
              </a:defRPr>
            </a:lvl1pPr>
            <a:lvl2pPr marL="640075" indent="0">
              <a:buNone/>
              <a:defRPr sz="2500">
                <a:solidFill>
                  <a:schemeClr val="tx1">
                    <a:tint val="75000"/>
                  </a:schemeClr>
                </a:solidFill>
              </a:defRPr>
            </a:lvl2pPr>
            <a:lvl3pPr marL="1280149" indent="0">
              <a:buNone/>
              <a:defRPr sz="2201">
                <a:solidFill>
                  <a:schemeClr val="tx1">
                    <a:tint val="75000"/>
                  </a:schemeClr>
                </a:solidFill>
              </a:defRPr>
            </a:lvl3pPr>
            <a:lvl4pPr marL="1920224" indent="0">
              <a:buNone/>
              <a:defRPr sz="1999">
                <a:solidFill>
                  <a:schemeClr val="tx1">
                    <a:tint val="75000"/>
                  </a:schemeClr>
                </a:solidFill>
              </a:defRPr>
            </a:lvl4pPr>
            <a:lvl5pPr marL="2560297" indent="0">
              <a:buNone/>
              <a:defRPr sz="1999">
                <a:solidFill>
                  <a:schemeClr val="tx1">
                    <a:tint val="75000"/>
                  </a:schemeClr>
                </a:solidFill>
              </a:defRPr>
            </a:lvl5pPr>
            <a:lvl6pPr marL="3200371" indent="0">
              <a:buNone/>
              <a:defRPr sz="1999">
                <a:solidFill>
                  <a:schemeClr val="tx1">
                    <a:tint val="75000"/>
                  </a:schemeClr>
                </a:solidFill>
              </a:defRPr>
            </a:lvl6pPr>
            <a:lvl7pPr marL="3840446" indent="0">
              <a:buNone/>
              <a:defRPr sz="1999">
                <a:solidFill>
                  <a:schemeClr val="tx1">
                    <a:tint val="75000"/>
                  </a:schemeClr>
                </a:solidFill>
              </a:defRPr>
            </a:lvl7pPr>
            <a:lvl8pPr marL="4480521" indent="0">
              <a:buNone/>
              <a:defRPr sz="1999">
                <a:solidFill>
                  <a:schemeClr val="tx1">
                    <a:tint val="75000"/>
                  </a:schemeClr>
                </a:solidFill>
              </a:defRPr>
            </a:lvl8pPr>
            <a:lvl9pPr marL="5120595" indent="0">
              <a:buNone/>
              <a:defRPr sz="1999">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BFFB5B8C-A36E-4EA1-B4E4-E50BB2551CDF}" type="datetimeFigureOut">
              <a:rPr lang="pl-PL" smtClean="0"/>
              <a:t>16.09.2024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671754" y="4181268"/>
            <a:ext cx="5969079" cy="11829627"/>
          </a:xfrm>
        </p:spPr>
        <p:txBody>
          <a:bodyPr/>
          <a:lstStyle>
            <a:lvl1pPr>
              <a:defRPr sz="3900"/>
            </a:lvl1pPr>
            <a:lvl2pPr>
              <a:defRPr sz="3399"/>
            </a:lvl2pPr>
            <a:lvl3pPr>
              <a:defRPr sz="2800"/>
            </a:lvl3pPr>
            <a:lvl4pPr>
              <a:defRPr sz="2500"/>
            </a:lvl4pPr>
            <a:lvl5pPr>
              <a:defRPr sz="2500"/>
            </a:lvl5pPr>
            <a:lvl6pPr>
              <a:defRPr sz="2500"/>
            </a:lvl6pPr>
            <a:lvl7pPr>
              <a:defRPr sz="2500"/>
            </a:lvl7pPr>
            <a:lvl8pPr>
              <a:defRPr sz="2500"/>
            </a:lvl8pPr>
            <a:lvl9pPr>
              <a:defRPr sz="25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6800851" y="4181268"/>
            <a:ext cx="5969080" cy="11829627"/>
          </a:xfrm>
        </p:spPr>
        <p:txBody>
          <a:bodyPr/>
          <a:lstStyle>
            <a:lvl1pPr>
              <a:defRPr sz="3900"/>
            </a:lvl1pPr>
            <a:lvl2pPr>
              <a:defRPr sz="3399"/>
            </a:lvl2pPr>
            <a:lvl3pPr>
              <a:defRPr sz="2800"/>
            </a:lvl3pPr>
            <a:lvl4pPr>
              <a:defRPr sz="2500"/>
            </a:lvl4pPr>
            <a:lvl5pPr>
              <a:defRPr sz="2500"/>
            </a:lvl5pPr>
            <a:lvl6pPr>
              <a:defRPr sz="2500"/>
            </a:lvl6pPr>
            <a:lvl7pPr>
              <a:defRPr sz="2500"/>
            </a:lvl7pPr>
            <a:lvl8pPr>
              <a:defRPr sz="2500"/>
            </a:lvl8pPr>
            <a:lvl9pPr>
              <a:defRPr sz="25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BFFB5B8C-A36E-4EA1-B4E4-E50BB2551CDF}" type="datetimeFigureOut">
              <a:rPr lang="pl-PL" smtClean="0"/>
              <a:t>16.09.2024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80060" y="512658"/>
            <a:ext cx="8641080" cy="2133600"/>
          </a:xfrm>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80063" y="2865546"/>
            <a:ext cx="4242197" cy="1194222"/>
          </a:xfrm>
        </p:spPr>
        <p:txBody>
          <a:bodyPr anchor="b"/>
          <a:lstStyle>
            <a:lvl1pPr marL="0" indent="0">
              <a:buNone/>
              <a:defRPr sz="3399" b="1"/>
            </a:lvl1pPr>
            <a:lvl2pPr marL="640075" indent="0">
              <a:buNone/>
              <a:defRPr sz="2800" b="1"/>
            </a:lvl2pPr>
            <a:lvl3pPr marL="1280149" indent="0">
              <a:buNone/>
              <a:defRPr sz="2500" b="1"/>
            </a:lvl3pPr>
            <a:lvl4pPr marL="1920224" indent="0">
              <a:buNone/>
              <a:defRPr sz="2201" b="1"/>
            </a:lvl4pPr>
            <a:lvl5pPr marL="2560297" indent="0">
              <a:buNone/>
              <a:defRPr sz="2201" b="1"/>
            </a:lvl5pPr>
            <a:lvl6pPr marL="3200371" indent="0">
              <a:buNone/>
              <a:defRPr sz="2201" b="1"/>
            </a:lvl6pPr>
            <a:lvl7pPr marL="3840446" indent="0">
              <a:buNone/>
              <a:defRPr sz="2201" b="1"/>
            </a:lvl7pPr>
            <a:lvl8pPr marL="4480521" indent="0">
              <a:buNone/>
              <a:defRPr sz="2201" b="1"/>
            </a:lvl8pPr>
            <a:lvl9pPr marL="5120595" indent="0">
              <a:buNone/>
              <a:defRPr sz="2201" b="1"/>
            </a:lvl9pPr>
          </a:lstStyle>
          <a:p>
            <a:pPr lvl="0"/>
            <a:r>
              <a:rPr lang="pl-PL"/>
              <a:t>Kliknij, aby edytować style wzorca tekstu</a:t>
            </a:r>
          </a:p>
        </p:txBody>
      </p:sp>
      <p:sp>
        <p:nvSpPr>
          <p:cNvPr id="4" name="Symbol zastępczy zawartości 3"/>
          <p:cNvSpPr>
            <a:spLocks noGrp="1"/>
          </p:cNvSpPr>
          <p:nvPr>
            <p:ph sz="half" idx="2"/>
          </p:nvPr>
        </p:nvSpPr>
        <p:spPr>
          <a:xfrm>
            <a:off x="480063" y="4059768"/>
            <a:ext cx="4242197" cy="7375738"/>
          </a:xfrm>
        </p:spPr>
        <p:txBody>
          <a:bodyPr/>
          <a:lstStyle>
            <a:lvl1pPr>
              <a:defRPr sz="3399"/>
            </a:lvl1pPr>
            <a:lvl2pPr>
              <a:defRPr sz="2800"/>
            </a:lvl2pPr>
            <a:lvl3pPr>
              <a:defRPr sz="2500"/>
            </a:lvl3pPr>
            <a:lvl4pPr>
              <a:defRPr sz="2201"/>
            </a:lvl4pPr>
            <a:lvl5pPr>
              <a:defRPr sz="2201"/>
            </a:lvl5pPr>
            <a:lvl6pPr>
              <a:defRPr sz="2201"/>
            </a:lvl6pPr>
            <a:lvl7pPr>
              <a:defRPr sz="2201"/>
            </a:lvl7pPr>
            <a:lvl8pPr>
              <a:defRPr sz="2201"/>
            </a:lvl8pPr>
            <a:lvl9pPr>
              <a:defRPr sz="2201"/>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877277" y="2865546"/>
            <a:ext cx="4243864" cy="1194222"/>
          </a:xfrm>
        </p:spPr>
        <p:txBody>
          <a:bodyPr anchor="b"/>
          <a:lstStyle>
            <a:lvl1pPr marL="0" indent="0">
              <a:buNone/>
              <a:defRPr sz="3399" b="1"/>
            </a:lvl1pPr>
            <a:lvl2pPr marL="640075" indent="0">
              <a:buNone/>
              <a:defRPr sz="2800" b="1"/>
            </a:lvl2pPr>
            <a:lvl3pPr marL="1280149" indent="0">
              <a:buNone/>
              <a:defRPr sz="2500" b="1"/>
            </a:lvl3pPr>
            <a:lvl4pPr marL="1920224" indent="0">
              <a:buNone/>
              <a:defRPr sz="2201" b="1"/>
            </a:lvl4pPr>
            <a:lvl5pPr marL="2560297" indent="0">
              <a:buNone/>
              <a:defRPr sz="2201" b="1"/>
            </a:lvl5pPr>
            <a:lvl6pPr marL="3200371" indent="0">
              <a:buNone/>
              <a:defRPr sz="2201" b="1"/>
            </a:lvl6pPr>
            <a:lvl7pPr marL="3840446" indent="0">
              <a:buNone/>
              <a:defRPr sz="2201" b="1"/>
            </a:lvl7pPr>
            <a:lvl8pPr marL="4480521" indent="0">
              <a:buNone/>
              <a:defRPr sz="2201" b="1"/>
            </a:lvl8pPr>
            <a:lvl9pPr marL="5120595" indent="0">
              <a:buNone/>
              <a:defRPr sz="2201" b="1"/>
            </a:lvl9pPr>
          </a:lstStyle>
          <a:p>
            <a:pPr lvl="0"/>
            <a:r>
              <a:rPr lang="pl-PL"/>
              <a:t>Kliknij, aby edytować style wzorca tekstu</a:t>
            </a:r>
          </a:p>
        </p:txBody>
      </p:sp>
      <p:sp>
        <p:nvSpPr>
          <p:cNvPr id="6" name="Symbol zastępczy zawartości 5"/>
          <p:cNvSpPr>
            <a:spLocks noGrp="1"/>
          </p:cNvSpPr>
          <p:nvPr>
            <p:ph sz="quarter" idx="4"/>
          </p:nvPr>
        </p:nvSpPr>
        <p:spPr>
          <a:xfrm>
            <a:off x="4877277" y="4059768"/>
            <a:ext cx="4243864" cy="7375738"/>
          </a:xfrm>
        </p:spPr>
        <p:txBody>
          <a:bodyPr/>
          <a:lstStyle>
            <a:lvl1pPr>
              <a:defRPr sz="3399"/>
            </a:lvl1pPr>
            <a:lvl2pPr>
              <a:defRPr sz="2800"/>
            </a:lvl2pPr>
            <a:lvl3pPr>
              <a:defRPr sz="2500"/>
            </a:lvl3pPr>
            <a:lvl4pPr>
              <a:defRPr sz="2201"/>
            </a:lvl4pPr>
            <a:lvl5pPr>
              <a:defRPr sz="2201"/>
            </a:lvl5pPr>
            <a:lvl6pPr>
              <a:defRPr sz="2201"/>
            </a:lvl6pPr>
            <a:lvl7pPr>
              <a:defRPr sz="2201"/>
            </a:lvl7pPr>
            <a:lvl8pPr>
              <a:defRPr sz="2201"/>
            </a:lvl8pPr>
            <a:lvl9pPr>
              <a:defRPr sz="2201"/>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BFFB5B8C-A36E-4EA1-B4E4-E50BB2551CDF}" type="datetimeFigureOut">
              <a:rPr lang="pl-PL" smtClean="0"/>
              <a:t>16.09.2024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BFFB5B8C-A36E-4EA1-B4E4-E50BB2551CDF}" type="datetimeFigureOut">
              <a:rPr lang="pl-PL" smtClean="0"/>
              <a:t>16.09.2024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BFFB5B8C-A36E-4EA1-B4E4-E50BB2551CDF}" type="datetimeFigureOut">
              <a:rPr lang="pl-PL" smtClean="0"/>
              <a:t>16.09.2024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80063" y="509693"/>
            <a:ext cx="3158729" cy="2169160"/>
          </a:xfrm>
        </p:spPr>
        <p:txBody>
          <a:bodyPr anchor="b"/>
          <a:lstStyle>
            <a:lvl1pPr algn="l">
              <a:defRPr sz="2800" b="1"/>
            </a:lvl1pPr>
          </a:lstStyle>
          <a:p>
            <a:r>
              <a:rPr lang="pl-PL"/>
              <a:t>Kliknij, aby edytować styl</a:t>
            </a:r>
          </a:p>
        </p:txBody>
      </p:sp>
      <p:sp>
        <p:nvSpPr>
          <p:cNvPr id="3" name="Symbol zastępczy zawartości 2"/>
          <p:cNvSpPr>
            <a:spLocks noGrp="1"/>
          </p:cNvSpPr>
          <p:nvPr>
            <p:ph idx="1"/>
          </p:nvPr>
        </p:nvSpPr>
        <p:spPr>
          <a:xfrm>
            <a:off x="3753802" y="509698"/>
            <a:ext cx="5367338" cy="10925811"/>
          </a:xfrm>
        </p:spPr>
        <p:txBody>
          <a:bodyPr/>
          <a:lstStyle>
            <a:lvl1pPr>
              <a:defRPr sz="4501"/>
            </a:lvl1pPr>
            <a:lvl2pPr>
              <a:defRPr sz="3900"/>
            </a:lvl2pPr>
            <a:lvl3pPr>
              <a:defRPr sz="3399"/>
            </a:lvl3pPr>
            <a:lvl4pPr>
              <a:defRPr sz="2800"/>
            </a:lvl4pPr>
            <a:lvl5pPr>
              <a:defRPr sz="2800"/>
            </a:lvl5pPr>
            <a:lvl6pPr>
              <a:defRPr sz="2800"/>
            </a:lvl6pPr>
            <a:lvl7pPr>
              <a:defRPr sz="2800"/>
            </a:lvl7pPr>
            <a:lvl8pPr>
              <a:defRPr sz="2800"/>
            </a:lvl8pPr>
            <a:lvl9pPr>
              <a:defRPr sz="2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80063" y="2678858"/>
            <a:ext cx="3158729" cy="8756651"/>
          </a:xfrm>
        </p:spPr>
        <p:txBody>
          <a:bodyPr/>
          <a:lstStyle>
            <a:lvl1pPr marL="0" indent="0">
              <a:buNone/>
              <a:defRPr sz="1999"/>
            </a:lvl1pPr>
            <a:lvl2pPr marL="640075" indent="0">
              <a:buNone/>
              <a:defRPr sz="1701"/>
            </a:lvl2pPr>
            <a:lvl3pPr marL="1280149" indent="0">
              <a:buNone/>
              <a:defRPr sz="1400"/>
            </a:lvl3pPr>
            <a:lvl4pPr marL="1920224" indent="0">
              <a:buNone/>
              <a:defRPr sz="1299"/>
            </a:lvl4pPr>
            <a:lvl5pPr marL="2560297" indent="0">
              <a:buNone/>
              <a:defRPr sz="1299"/>
            </a:lvl5pPr>
            <a:lvl6pPr marL="3200371" indent="0">
              <a:buNone/>
              <a:defRPr sz="1299"/>
            </a:lvl6pPr>
            <a:lvl7pPr marL="3840446" indent="0">
              <a:buNone/>
              <a:defRPr sz="1299"/>
            </a:lvl7pPr>
            <a:lvl8pPr marL="4480521" indent="0">
              <a:buNone/>
              <a:defRPr sz="1299"/>
            </a:lvl8pPr>
            <a:lvl9pPr marL="5120595" indent="0">
              <a:buNone/>
              <a:defRPr sz="1299"/>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BFFB5B8C-A36E-4EA1-B4E4-E50BB2551CDF}" type="datetimeFigureOut">
              <a:rPr lang="pl-PL" smtClean="0"/>
              <a:t>16.09.2024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881902" y="8961124"/>
            <a:ext cx="5760720" cy="1057911"/>
          </a:xfrm>
        </p:spPr>
        <p:txBody>
          <a:bodyPr anchor="b"/>
          <a:lstStyle>
            <a:lvl1pPr algn="l">
              <a:defRPr sz="2800" b="1"/>
            </a:lvl1pPr>
          </a:lstStyle>
          <a:p>
            <a:r>
              <a:rPr lang="pl-PL"/>
              <a:t>Kliknij, aby edytować styl</a:t>
            </a:r>
          </a:p>
        </p:txBody>
      </p:sp>
      <p:sp>
        <p:nvSpPr>
          <p:cNvPr id="3" name="Symbol zastępczy obrazu 2"/>
          <p:cNvSpPr>
            <a:spLocks noGrp="1"/>
          </p:cNvSpPr>
          <p:nvPr>
            <p:ph type="pic" idx="1"/>
          </p:nvPr>
        </p:nvSpPr>
        <p:spPr>
          <a:xfrm>
            <a:off x="1881902" y="1143847"/>
            <a:ext cx="5760720" cy="7680960"/>
          </a:xfrm>
        </p:spPr>
        <p:txBody>
          <a:bodyPr/>
          <a:lstStyle>
            <a:lvl1pPr marL="0" indent="0">
              <a:buNone/>
              <a:defRPr sz="4501"/>
            </a:lvl1pPr>
            <a:lvl2pPr marL="640075" indent="0">
              <a:buNone/>
              <a:defRPr sz="3900"/>
            </a:lvl2pPr>
            <a:lvl3pPr marL="1280149" indent="0">
              <a:buNone/>
              <a:defRPr sz="3399"/>
            </a:lvl3pPr>
            <a:lvl4pPr marL="1920224" indent="0">
              <a:buNone/>
              <a:defRPr sz="2800"/>
            </a:lvl4pPr>
            <a:lvl5pPr marL="2560297" indent="0">
              <a:buNone/>
              <a:defRPr sz="2800"/>
            </a:lvl5pPr>
            <a:lvl6pPr marL="3200371" indent="0">
              <a:buNone/>
              <a:defRPr sz="2800"/>
            </a:lvl6pPr>
            <a:lvl7pPr marL="3840446" indent="0">
              <a:buNone/>
              <a:defRPr sz="2800"/>
            </a:lvl7pPr>
            <a:lvl8pPr marL="4480521" indent="0">
              <a:buNone/>
              <a:defRPr sz="2800"/>
            </a:lvl8pPr>
            <a:lvl9pPr marL="5120595" indent="0">
              <a:buNone/>
              <a:defRPr sz="2800"/>
            </a:lvl9pPr>
          </a:lstStyle>
          <a:p>
            <a:endParaRPr lang="pl-PL"/>
          </a:p>
        </p:txBody>
      </p:sp>
      <p:sp>
        <p:nvSpPr>
          <p:cNvPr id="4" name="Symbol zastępczy tekstu 3"/>
          <p:cNvSpPr>
            <a:spLocks noGrp="1"/>
          </p:cNvSpPr>
          <p:nvPr>
            <p:ph type="body" sz="half" idx="2"/>
          </p:nvPr>
        </p:nvSpPr>
        <p:spPr>
          <a:xfrm>
            <a:off x="1881902" y="10019035"/>
            <a:ext cx="5760720" cy="1502409"/>
          </a:xfrm>
        </p:spPr>
        <p:txBody>
          <a:bodyPr/>
          <a:lstStyle>
            <a:lvl1pPr marL="0" indent="0">
              <a:buNone/>
              <a:defRPr sz="1999"/>
            </a:lvl1pPr>
            <a:lvl2pPr marL="640075" indent="0">
              <a:buNone/>
              <a:defRPr sz="1701"/>
            </a:lvl2pPr>
            <a:lvl3pPr marL="1280149" indent="0">
              <a:buNone/>
              <a:defRPr sz="1400"/>
            </a:lvl3pPr>
            <a:lvl4pPr marL="1920224" indent="0">
              <a:buNone/>
              <a:defRPr sz="1299"/>
            </a:lvl4pPr>
            <a:lvl5pPr marL="2560297" indent="0">
              <a:buNone/>
              <a:defRPr sz="1299"/>
            </a:lvl5pPr>
            <a:lvl6pPr marL="3200371" indent="0">
              <a:buNone/>
              <a:defRPr sz="1299"/>
            </a:lvl6pPr>
            <a:lvl7pPr marL="3840446" indent="0">
              <a:buNone/>
              <a:defRPr sz="1299"/>
            </a:lvl7pPr>
            <a:lvl8pPr marL="4480521" indent="0">
              <a:buNone/>
              <a:defRPr sz="1299"/>
            </a:lvl8pPr>
            <a:lvl9pPr marL="5120595" indent="0">
              <a:buNone/>
              <a:defRPr sz="1299"/>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BFFB5B8C-A36E-4EA1-B4E4-E50BB2551CDF}" type="datetimeFigureOut">
              <a:rPr lang="pl-PL" smtClean="0"/>
              <a:t>16.09.2024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BBC7455C-EBB5-4E91-9B54-5639AD60E85E}" type="slidenum">
              <a:rPr lang="pl-PL" smtClean="0"/>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80060" y="512658"/>
            <a:ext cx="8641080" cy="2133600"/>
          </a:xfrm>
          <a:prstGeom prst="rect">
            <a:avLst/>
          </a:prstGeom>
        </p:spPr>
        <p:txBody>
          <a:bodyPr vert="horz" lIns="128016" tIns="64008" rIns="128016" bIns="64008" rtlCol="0" anchor="ctr">
            <a:normAutofit/>
          </a:bodyPr>
          <a:lstStyle/>
          <a:p>
            <a:r>
              <a:rPr lang="pl-PL"/>
              <a:t>Kliknij, aby edytować styl</a:t>
            </a:r>
          </a:p>
        </p:txBody>
      </p:sp>
      <p:sp>
        <p:nvSpPr>
          <p:cNvPr id="3" name="Symbol zastępczy tekstu 2"/>
          <p:cNvSpPr>
            <a:spLocks noGrp="1"/>
          </p:cNvSpPr>
          <p:nvPr>
            <p:ph type="body" idx="1"/>
          </p:nvPr>
        </p:nvSpPr>
        <p:spPr>
          <a:xfrm>
            <a:off x="480060" y="2987041"/>
            <a:ext cx="8641080" cy="8448464"/>
          </a:xfrm>
          <a:prstGeom prst="rect">
            <a:avLst/>
          </a:prstGeom>
        </p:spPr>
        <p:txBody>
          <a:bodyPr vert="horz" lIns="128016" tIns="64008" rIns="128016" bIns="64008"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80060" y="11865193"/>
            <a:ext cx="2240280" cy="681567"/>
          </a:xfrm>
          <a:prstGeom prst="rect">
            <a:avLst/>
          </a:prstGeom>
        </p:spPr>
        <p:txBody>
          <a:bodyPr vert="horz" lIns="128016" tIns="64008" rIns="128016" bIns="64008" rtlCol="0" anchor="ctr"/>
          <a:lstStyle>
            <a:lvl1pPr algn="l">
              <a:defRPr sz="1701">
                <a:solidFill>
                  <a:schemeClr val="tx1">
                    <a:tint val="75000"/>
                  </a:schemeClr>
                </a:solidFill>
              </a:defRPr>
            </a:lvl1pPr>
          </a:lstStyle>
          <a:p>
            <a:fld id="{BFFB5B8C-A36E-4EA1-B4E4-E50BB2551CDF}" type="datetimeFigureOut">
              <a:rPr lang="pl-PL" smtClean="0"/>
              <a:t>16.09.2024</a:t>
            </a:fld>
            <a:endParaRPr lang="pl-PL"/>
          </a:p>
        </p:txBody>
      </p:sp>
      <p:sp>
        <p:nvSpPr>
          <p:cNvPr id="5" name="Symbol zastępczy stopki 4"/>
          <p:cNvSpPr>
            <a:spLocks noGrp="1"/>
          </p:cNvSpPr>
          <p:nvPr>
            <p:ph type="ftr" sz="quarter" idx="3"/>
          </p:nvPr>
        </p:nvSpPr>
        <p:spPr>
          <a:xfrm>
            <a:off x="3280410" y="11865193"/>
            <a:ext cx="3040380" cy="681567"/>
          </a:xfrm>
          <a:prstGeom prst="rect">
            <a:avLst/>
          </a:prstGeom>
        </p:spPr>
        <p:txBody>
          <a:bodyPr vert="horz" lIns="128016" tIns="64008" rIns="128016" bIns="64008" rtlCol="0" anchor="ctr"/>
          <a:lstStyle>
            <a:lvl1pPr algn="ctr">
              <a:defRPr sz="1701">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880860" y="11865193"/>
            <a:ext cx="2240280" cy="681567"/>
          </a:xfrm>
          <a:prstGeom prst="rect">
            <a:avLst/>
          </a:prstGeom>
        </p:spPr>
        <p:txBody>
          <a:bodyPr vert="horz" lIns="128016" tIns="64008" rIns="128016" bIns="64008" rtlCol="0" anchor="ctr"/>
          <a:lstStyle>
            <a:lvl1pPr algn="r">
              <a:defRPr sz="1701">
                <a:solidFill>
                  <a:schemeClr val="tx1">
                    <a:tint val="75000"/>
                  </a:schemeClr>
                </a:solidFill>
              </a:defRPr>
            </a:lvl1pPr>
          </a:lstStyle>
          <a:p>
            <a:fld id="{BBC7455C-EBB5-4E91-9B54-5639AD60E85E}"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80149" rtl="0" eaLnBrk="1" latinLnBrk="0" hangingPunct="1">
        <a:spcBef>
          <a:spcPct val="0"/>
        </a:spcBef>
        <a:buNone/>
        <a:defRPr sz="6199" kern="1200">
          <a:solidFill>
            <a:schemeClr val="tx1"/>
          </a:solidFill>
          <a:latin typeface="+mj-lt"/>
          <a:ea typeface="+mj-ea"/>
          <a:cs typeface="+mj-cs"/>
        </a:defRPr>
      </a:lvl1pPr>
    </p:titleStyle>
    <p:bodyStyle>
      <a:lvl1pPr marL="480056" indent="-480056" algn="l" defTabSz="1280149" rtl="0" eaLnBrk="1" latinLnBrk="0" hangingPunct="1">
        <a:spcBef>
          <a:spcPct val="20000"/>
        </a:spcBef>
        <a:buFont typeface="Arial" pitchFamily="34" charset="0"/>
        <a:buChar char="•"/>
        <a:defRPr sz="4501" kern="1200">
          <a:solidFill>
            <a:schemeClr val="tx1"/>
          </a:solidFill>
          <a:latin typeface="+mn-lt"/>
          <a:ea typeface="+mn-ea"/>
          <a:cs typeface="+mn-cs"/>
        </a:defRPr>
      </a:lvl1pPr>
      <a:lvl2pPr marL="1040122" indent="-400047" algn="l" defTabSz="1280149" rtl="0" eaLnBrk="1" latinLnBrk="0" hangingPunct="1">
        <a:spcBef>
          <a:spcPct val="20000"/>
        </a:spcBef>
        <a:buFont typeface="Arial" pitchFamily="34" charset="0"/>
        <a:buChar char="–"/>
        <a:defRPr sz="3900" kern="1200">
          <a:solidFill>
            <a:schemeClr val="tx1"/>
          </a:solidFill>
          <a:latin typeface="+mn-lt"/>
          <a:ea typeface="+mn-ea"/>
          <a:cs typeface="+mn-cs"/>
        </a:defRPr>
      </a:lvl2pPr>
      <a:lvl3pPr marL="1600186" indent="-320036" algn="l" defTabSz="1280149" rtl="0" eaLnBrk="1" latinLnBrk="0" hangingPunct="1">
        <a:spcBef>
          <a:spcPct val="20000"/>
        </a:spcBef>
        <a:buFont typeface="Arial" pitchFamily="34" charset="0"/>
        <a:buChar char="•"/>
        <a:defRPr sz="3399" kern="1200">
          <a:solidFill>
            <a:schemeClr val="tx1"/>
          </a:solidFill>
          <a:latin typeface="+mn-lt"/>
          <a:ea typeface="+mn-ea"/>
          <a:cs typeface="+mn-cs"/>
        </a:defRPr>
      </a:lvl3pPr>
      <a:lvl4pPr marL="2240260"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4pPr>
      <a:lvl5pPr marL="2880335"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5pPr>
      <a:lvl6pPr marL="3520410"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60484"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00557"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40632" indent="-320036" algn="l" defTabSz="1280149" rtl="0" eaLnBrk="1" latinLnBrk="0" hangingPunct="1">
        <a:spcBef>
          <a:spcPct val="20000"/>
        </a:spcBef>
        <a:buFont typeface="Arial" pitchFamily="34" charset="0"/>
        <a:buChar char="•"/>
        <a:defRPr sz="2800" kern="1200">
          <a:solidFill>
            <a:schemeClr val="tx1"/>
          </a:solidFill>
          <a:latin typeface="+mn-lt"/>
          <a:ea typeface="+mn-ea"/>
          <a:cs typeface="+mn-cs"/>
        </a:defRPr>
      </a:lvl9pPr>
    </p:bodyStyle>
    <p:otherStyle>
      <a:defPPr>
        <a:defRPr lang="pl-PL"/>
      </a:defPPr>
      <a:lvl1pPr marL="0" algn="l" defTabSz="1280149" rtl="0" eaLnBrk="1" latinLnBrk="0" hangingPunct="1">
        <a:defRPr sz="2500" kern="1200">
          <a:solidFill>
            <a:schemeClr val="tx1"/>
          </a:solidFill>
          <a:latin typeface="+mn-lt"/>
          <a:ea typeface="+mn-ea"/>
          <a:cs typeface="+mn-cs"/>
        </a:defRPr>
      </a:lvl1pPr>
      <a:lvl2pPr marL="640075" algn="l" defTabSz="1280149" rtl="0" eaLnBrk="1" latinLnBrk="0" hangingPunct="1">
        <a:defRPr sz="2500" kern="1200">
          <a:solidFill>
            <a:schemeClr val="tx1"/>
          </a:solidFill>
          <a:latin typeface="+mn-lt"/>
          <a:ea typeface="+mn-ea"/>
          <a:cs typeface="+mn-cs"/>
        </a:defRPr>
      </a:lvl2pPr>
      <a:lvl3pPr marL="1280149" algn="l" defTabSz="1280149" rtl="0" eaLnBrk="1" latinLnBrk="0" hangingPunct="1">
        <a:defRPr sz="2500" kern="1200">
          <a:solidFill>
            <a:schemeClr val="tx1"/>
          </a:solidFill>
          <a:latin typeface="+mn-lt"/>
          <a:ea typeface="+mn-ea"/>
          <a:cs typeface="+mn-cs"/>
        </a:defRPr>
      </a:lvl3pPr>
      <a:lvl4pPr marL="1920224" algn="l" defTabSz="1280149" rtl="0" eaLnBrk="1" latinLnBrk="0" hangingPunct="1">
        <a:defRPr sz="2500" kern="1200">
          <a:solidFill>
            <a:schemeClr val="tx1"/>
          </a:solidFill>
          <a:latin typeface="+mn-lt"/>
          <a:ea typeface="+mn-ea"/>
          <a:cs typeface="+mn-cs"/>
        </a:defRPr>
      </a:lvl4pPr>
      <a:lvl5pPr marL="2560297" algn="l" defTabSz="1280149" rtl="0" eaLnBrk="1" latinLnBrk="0" hangingPunct="1">
        <a:defRPr sz="2500" kern="1200">
          <a:solidFill>
            <a:schemeClr val="tx1"/>
          </a:solidFill>
          <a:latin typeface="+mn-lt"/>
          <a:ea typeface="+mn-ea"/>
          <a:cs typeface="+mn-cs"/>
        </a:defRPr>
      </a:lvl5pPr>
      <a:lvl6pPr marL="3200371" algn="l" defTabSz="1280149" rtl="0" eaLnBrk="1" latinLnBrk="0" hangingPunct="1">
        <a:defRPr sz="2500" kern="1200">
          <a:solidFill>
            <a:schemeClr val="tx1"/>
          </a:solidFill>
          <a:latin typeface="+mn-lt"/>
          <a:ea typeface="+mn-ea"/>
          <a:cs typeface="+mn-cs"/>
        </a:defRPr>
      </a:lvl6pPr>
      <a:lvl7pPr marL="3840446" algn="l" defTabSz="1280149" rtl="0" eaLnBrk="1" latinLnBrk="0" hangingPunct="1">
        <a:defRPr sz="2500" kern="1200">
          <a:solidFill>
            <a:schemeClr val="tx1"/>
          </a:solidFill>
          <a:latin typeface="+mn-lt"/>
          <a:ea typeface="+mn-ea"/>
          <a:cs typeface="+mn-cs"/>
        </a:defRPr>
      </a:lvl7pPr>
      <a:lvl8pPr marL="4480521" algn="l" defTabSz="1280149" rtl="0" eaLnBrk="1" latinLnBrk="0" hangingPunct="1">
        <a:defRPr sz="2500" kern="1200">
          <a:solidFill>
            <a:schemeClr val="tx1"/>
          </a:solidFill>
          <a:latin typeface="+mn-lt"/>
          <a:ea typeface="+mn-ea"/>
          <a:cs typeface="+mn-cs"/>
        </a:defRPr>
      </a:lvl8pPr>
      <a:lvl9pPr marL="5120595" algn="l" defTabSz="1280149" rtl="0" eaLnBrk="1" latinLnBrk="0" hangingPunct="1">
        <a:defRPr sz="2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1.wmf"/><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rostokąt 9"/>
          <p:cNvSpPr/>
          <p:nvPr/>
        </p:nvSpPr>
        <p:spPr>
          <a:xfrm>
            <a:off x="336104" y="640160"/>
            <a:ext cx="9001000" cy="5848652"/>
          </a:xfrm>
          <a:prstGeom prst="rect">
            <a:avLst/>
          </a:prstGeom>
        </p:spPr>
        <p:txBody>
          <a:bodyPr wrap="square">
            <a:spAutoFit/>
          </a:bodyPr>
          <a:lstStyle/>
          <a:p>
            <a:pPr algn="r">
              <a:lnSpc>
                <a:spcPct val="107000"/>
              </a:lnSpc>
              <a:spcAft>
                <a:spcPts val="800"/>
              </a:spcAft>
            </a:pPr>
            <a:r>
              <a:rPr lang="pl-PL" sz="1800" b="1" dirty="0">
                <a:latin typeface="Calibri" panose="020F0502020204030204" pitchFamily="34" charset="0"/>
                <a:ea typeface="Calibri" panose="020F0502020204030204" pitchFamily="34" charset="0"/>
                <a:cs typeface="Times New Roman" panose="02020603050405020304" pitchFamily="18" charset="0"/>
              </a:rPr>
              <a:t>Załącznik 2B</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pl-PL" sz="1800" b="1" u="sng" dirty="0">
                <a:latin typeface="Calibri" panose="020F0502020204030204" pitchFamily="34" charset="0"/>
                <a:ea typeface="Calibri" panose="020F0502020204030204" pitchFamily="34" charset="0"/>
                <a:cs typeface="Times New Roman" panose="02020603050405020304" pitchFamily="18" charset="0"/>
              </a:rPr>
              <a:t>OŚRODEK SZKOLENIA I INSTRUOWANIA WART</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pl-PL" sz="1800" b="1" dirty="0">
                <a:latin typeface="Calibri" panose="020F0502020204030204" pitchFamily="34" charset="0"/>
                <a:ea typeface="Calibri" panose="020F0502020204030204" pitchFamily="34" charset="0"/>
                <a:cs typeface="Times New Roman" panose="02020603050405020304" pitchFamily="18" charset="0"/>
              </a:rPr>
              <a:t> </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pl-PL" sz="1800" b="1" dirty="0">
                <a:latin typeface="Calibri" panose="020F0502020204030204" pitchFamily="34" charset="0"/>
                <a:ea typeface="Calibri" panose="020F0502020204030204" pitchFamily="34" charset="0"/>
                <a:cs typeface="Times New Roman" panose="02020603050405020304" pitchFamily="18" charset="0"/>
              </a:rPr>
              <a:t> </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pl-PL" sz="1800" b="1" dirty="0">
                <a:latin typeface="Calibri" panose="020F0502020204030204" pitchFamily="34" charset="0"/>
                <a:ea typeface="Calibri" panose="020F0502020204030204" pitchFamily="34" charset="0"/>
                <a:cs typeface="Times New Roman" panose="02020603050405020304" pitchFamily="18" charset="0"/>
              </a:rPr>
              <a:t> </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b="1" u="sng" dirty="0">
                <a:latin typeface="Calibri" panose="020F0502020204030204" pitchFamily="34" charset="0"/>
                <a:ea typeface="Calibri" panose="020F0502020204030204" pitchFamily="34" charset="0"/>
                <a:cs typeface="Calibri" panose="020F0502020204030204" pitchFamily="34" charset="0"/>
              </a:rPr>
              <a:t>Poz. 12 Tablica z napisem o wymiarach 90 x 120 cm – 10 szt.</a:t>
            </a:r>
            <a:r>
              <a:rPr lang="pl-PL" sz="1800" b="1" dirty="0">
                <a:latin typeface="Calibri" panose="020F0502020204030204" pitchFamily="34" charset="0"/>
                <a:ea typeface="Calibri" panose="020F0502020204030204" pitchFamily="34" charset="0"/>
                <a:cs typeface="Calibri" panose="020F0502020204030204" pitchFamily="34" charset="0"/>
              </a:rPr>
              <a:t>                                                                                                      </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b="1" dirty="0">
                <a:latin typeface="Calibri" panose="020F0502020204030204" pitchFamily="34" charset="0"/>
                <a:ea typeface="Calibri" panose="020F0502020204030204" pitchFamily="34" charset="0"/>
                <a:cs typeface="Calibri" panose="020F0502020204030204" pitchFamily="34" charset="0"/>
              </a:rPr>
              <a:t> </a:t>
            </a:r>
            <a:endParaRPr lang="pl-PL" sz="18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dirty="0">
                <a:latin typeface="Calibri" panose="020F0502020204030204" pitchFamily="34" charset="0"/>
                <a:ea typeface="Calibri" panose="020F0502020204030204" pitchFamily="34" charset="0"/>
                <a:cs typeface="Times New Roman" panose="02020603050405020304" pitchFamily="18" charset="0"/>
              </a:rPr>
              <a:t>Płyty  powinny  być wykonane z tworzywa  sztucznego  ( z wyjątkiem PCV i blachy). Użyty</a:t>
            </a:r>
            <a:br>
              <a:rPr lang="pl-PL" sz="1800" dirty="0">
                <a:latin typeface="Calibri" panose="020F0502020204030204" pitchFamily="34" charset="0"/>
                <a:ea typeface="Calibri" panose="020F0502020204030204" pitchFamily="34" charset="0"/>
                <a:cs typeface="Times New Roman" panose="02020603050405020304" pitchFamily="18" charset="0"/>
              </a:rPr>
            </a:br>
            <a:r>
              <a:rPr lang="pl-PL" sz="1800" dirty="0">
                <a:latin typeface="Calibri" panose="020F0502020204030204" pitchFamily="34" charset="0"/>
                <a:ea typeface="Calibri" panose="020F0502020204030204" pitchFamily="34" charset="0"/>
                <a:cs typeface="Times New Roman" panose="02020603050405020304" pitchFamily="18" charset="0"/>
              </a:rPr>
              <a:t> do wykonania materiał, ze względu na rodzaj i jego grubość, powinien zapewnić stabilność konstrukcji oraz odporność na działanie promieni UV oraz niekorzystnych warunków atmosferycznych. Zastosowanie odpowiedniego materiału i jego grubości dotyczy tablic  ujętych  w  załączniku  nr 1  ( formularz cenowy poz. 12 i 13 ). Napisy wykonane w kolorze czarnym. Wysokość i wielkość liter dostosowana do wielkości tablic i treści w nich zawartych. Treść umieszczona na każdej tablicy powinna być zgodna z treścią zawartą w załącznikach. Wielkość czcionki dopasowana do wielkości tablicy. Tablice powinny być stabilne, odporne</a:t>
            </a:r>
            <a:br>
              <a:rPr lang="pl-PL" sz="1800" dirty="0">
                <a:latin typeface="Calibri" panose="020F0502020204030204" pitchFamily="34" charset="0"/>
                <a:ea typeface="Calibri" panose="020F0502020204030204" pitchFamily="34" charset="0"/>
                <a:cs typeface="Times New Roman" panose="02020603050405020304" pitchFamily="18" charset="0"/>
              </a:rPr>
            </a:br>
            <a:r>
              <a:rPr lang="pl-PL" sz="1800" dirty="0">
                <a:latin typeface="Calibri" panose="020F0502020204030204" pitchFamily="34" charset="0"/>
                <a:ea typeface="Calibri" panose="020F0502020204030204" pitchFamily="34" charset="0"/>
                <a:cs typeface="Times New Roman" panose="02020603050405020304" pitchFamily="18" charset="0"/>
              </a:rPr>
              <a:t>na działanie warunków pogodowych, promieni UV i umożliwiające łatwe i szybkie zamocowanie w stojakach i ramach znajdujących się na ośrodku.</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40" y="1114387"/>
            <a:ext cx="7072361" cy="10470989"/>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1" y="111438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1" y="1147289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3"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40" y="12044402"/>
            <a:ext cx="7072361"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5" name="Tabela 4"/>
          <p:cNvGraphicFramePr>
            <a:graphicFrameLocks noGrp="1"/>
          </p:cNvGraphicFramePr>
          <p:nvPr>
            <p:extLst>
              <p:ext uri="{D42A27DB-BD31-4B8C-83A1-F6EECF244321}">
                <p14:modId xmlns:p14="http://schemas.microsoft.com/office/powerpoint/2010/main" val="3697234746"/>
              </p:ext>
            </p:extLst>
          </p:nvPr>
        </p:nvGraphicFramePr>
        <p:xfrm>
          <a:off x="1488232" y="2362062"/>
          <a:ext cx="1646970" cy="8791266"/>
        </p:xfrm>
        <a:graphic>
          <a:graphicData uri="http://schemas.openxmlformats.org/drawingml/2006/table">
            <a:tbl>
              <a:tblPr firstRow="1" bandRow="1">
                <a:tableStyleId>{5C22544A-7EE6-4342-B048-85BDC9FD1C3A}</a:tableStyleId>
              </a:tblPr>
              <a:tblGrid>
                <a:gridCol w="1646970">
                  <a:extLst>
                    <a:ext uri="{9D8B030D-6E8A-4147-A177-3AD203B41FA5}">
                      <a16:colId xmlns:a16="http://schemas.microsoft.com/office/drawing/2014/main" val="3210592989"/>
                    </a:ext>
                  </a:extLst>
                </a:gridCol>
              </a:tblGrid>
              <a:tr h="1022635">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POSTERUNEK RUCHOMY</a:t>
                      </a:r>
                      <a:r>
                        <a:rPr lang="pl-PL" sz="1100" b="1" kern="1200" baseline="0" dirty="0">
                          <a:solidFill>
                            <a:schemeClr val="lt1"/>
                          </a:solidFill>
                          <a:effectLst/>
                          <a:latin typeface="Arial" panose="020B0604020202020204" pitchFamily="34" charset="0"/>
                          <a:ea typeface="+mn-ea"/>
                          <a:cs typeface="Arial" panose="020B0604020202020204" pitchFamily="34" charset="0"/>
                        </a:rPr>
                        <a:t> NR 2</a:t>
                      </a:r>
                      <a:r>
                        <a:rPr lang="pl-PL" sz="1100" b="1" kern="1200" dirty="0">
                          <a:solidFill>
                            <a:schemeClr val="lt1"/>
                          </a:solidFill>
                          <a:effectLst/>
                          <a:latin typeface="Arial" panose="020B0604020202020204" pitchFamily="34" charset="0"/>
                          <a:ea typeface="+mn-ea"/>
                          <a:cs typeface="Arial" panose="020B0604020202020204" pitchFamily="34" charset="0"/>
                        </a:rPr>
                        <a:t> obiekty i urządzenia podlegające</a:t>
                      </a:r>
                      <a:r>
                        <a:rPr lang="pl-PL" sz="1100" b="1" kern="1200" baseline="0" dirty="0">
                          <a:solidFill>
                            <a:schemeClr val="lt1"/>
                          </a:solidFill>
                          <a:effectLst/>
                          <a:latin typeface="Arial" panose="020B0604020202020204" pitchFamily="34" charset="0"/>
                          <a:ea typeface="+mn-ea"/>
                          <a:cs typeface="Arial" panose="020B0604020202020204" pitchFamily="34" charset="0"/>
                        </a:rPr>
                        <a:t> </a:t>
                      </a:r>
                      <a:r>
                        <a:rPr lang="pl-PL" sz="1100" b="1" kern="1200" dirty="0">
                          <a:solidFill>
                            <a:schemeClr val="lt1"/>
                          </a:solidFill>
                          <a:effectLst/>
                          <a:latin typeface="Arial" panose="020B0604020202020204" pitchFamily="34" charset="0"/>
                          <a:ea typeface="+mn-ea"/>
                          <a:cs typeface="Arial" panose="020B0604020202020204" pitchFamily="34" charset="0"/>
                        </a:rPr>
                        <a:t>ochronie</a:t>
                      </a:r>
                      <a:endParaRPr lang="pl-PL" sz="900" dirty="0">
                        <a:latin typeface="Arial" panose="020B0604020202020204" pitchFamily="34" charset="0"/>
                        <a:cs typeface="Arial" panose="020B0604020202020204" pitchFamily="34" charset="0"/>
                      </a:endParaRPr>
                    </a:p>
                  </a:txBody>
                  <a:tcPr marL="91441" marR="91441">
                    <a:solidFill>
                      <a:srgbClr val="4F81BD"/>
                    </a:solidFill>
                  </a:tcPr>
                </a:tc>
                <a:extLst>
                  <a:ext uri="{0D108BD9-81ED-4DB2-BD59-A6C34878D82A}">
                    <a16:rowId xmlns:a16="http://schemas.microsoft.com/office/drawing/2014/main" val="649227485"/>
                  </a:ext>
                </a:extLst>
              </a:tr>
              <a:tr h="7768631">
                <a:tc>
                  <a:txBody>
                    <a:bodyPr/>
                    <a:lstStyle/>
                    <a:p>
                      <a:pPr algn="just">
                        <a:lnSpc>
                          <a:spcPct val="100000"/>
                        </a:lnSpc>
                        <a:spcAft>
                          <a:spcPts val="0"/>
                        </a:spcAft>
                      </a:pPr>
                      <a:r>
                        <a:rPr lang="pl-PL" sz="900" b="1" dirty="0">
                          <a:effectLst/>
                          <a:latin typeface="Arial" panose="020B0604020202020204" pitchFamily="34" charset="0"/>
                          <a:cs typeface="Arial" panose="020B0604020202020204" pitchFamily="34" charset="0"/>
                        </a:rPr>
                        <a:t>POSTERUNEK</a:t>
                      </a:r>
                      <a:r>
                        <a:rPr lang="pl-PL" sz="900" b="1" baseline="0" dirty="0">
                          <a:effectLst/>
                          <a:latin typeface="Arial" panose="020B0604020202020204" pitchFamily="34" charset="0"/>
                          <a:cs typeface="Arial" panose="020B0604020202020204" pitchFamily="34" charset="0"/>
                        </a:rPr>
                        <a:t> NR 2</a:t>
                      </a:r>
                      <a:r>
                        <a:rPr lang="pl-PL" sz="900" b="1" dirty="0">
                          <a:effectLst/>
                          <a:latin typeface="Arial" panose="020B0604020202020204" pitchFamily="34" charset="0"/>
                          <a:cs typeface="Arial" panose="020B0604020202020204" pitchFamily="34" charset="0"/>
                        </a:rPr>
                        <a:t> –</a:t>
                      </a:r>
                    </a:p>
                    <a:p>
                      <a:pPr algn="just">
                        <a:lnSpc>
                          <a:spcPct val="100000"/>
                        </a:lnSpc>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Posterunek</a:t>
                      </a:r>
                      <a:r>
                        <a:rPr lang="pl-PL" sz="900" baseline="0" dirty="0">
                          <a:effectLst/>
                          <a:latin typeface="Arial" panose="020B0604020202020204" pitchFamily="34" charset="0"/>
                          <a:ea typeface="Times New Roman" panose="02020603050405020304" pitchFamily="18" charset="0"/>
                          <a:cs typeface="Arial" panose="020B0604020202020204" pitchFamily="34" charset="0"/>
                        </a:rPr>
                        <a:t> nr 2 całodobowy, stały, zewnętrzny, ruchomy, ochronny, dwuzmienny.</a:t>
                      </a: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endParaRPr lang="pl-PL" sz="900" kern="1200" dirty="0">
                        <a:solidFill>
                          <a:schemeClr val="dk1"/>
                        </a:solidFill>
                        <a:effectLst/>
                        <a:latin typeface="Arial" panose="020B0604020202020204" pitchFamily="34" charset="0"/>
                        <a:ea typeface="+mn-ea"/>
                        <a:cs typeface="Arial" panose="020B0604020202020204" pitchFamily="34" charset="0"/>
                      </a:endParaRPr>
                    </a:p>
                    <a:p>
                      <a:endParaRPr lang="pl-PL" sz="900" b="1" kern="1200" dirty="0">
                        <a:solidFill>
                          <a:schemeClr val="dk1"/>
                        </a:solidFill>
                        <a:effectLst/>
                        <a:latin typeface="Arial" panose="020B0604020202020204" pitchFamily="34" charset="0"/>
                        <a:ea typeface="+mn-ea"/>
                        <a:cs typeface="Arial" panose="020B0604020202020204" pitchFamily="34" charset="0"/>
                      </a:endParaRPr>
                    </a:p>
                    <a:p>
                      <a:endParaRPr lang="pl-PL" sz="900" b="1" kern="1200" dirty="0">
                        <a:solidFill>
                          <a:schemeClr val="dk1"/>
                        </a:solidFill>
                        <a:effectLst/>
                        <a:latin typeface="Arial" panose="020B0604020202020204" pitchFamily="34" charset="0"/>
                        <a:ea typeface="+mn-ea"/>
                        <a:cs typeface="Arial" panose="020B0604020202020204" pitchFamily="34" charset="0"/>
                      </a:endParaRPr>
                    </a:p>
                    <a:p>
                      <a:r>
                        <a:rPr lang="pl-PL" sz="900" b="1" kern="1200" dirty="0">
                          <a:solidFill>
                            <a:schemeClr val="dk1"/>
                          </a:solidFill>
                          <a:effectLst/>
                          <a:latin typeface="Arial" panose="020B0604020202020204" pitchFamily="34" charset="0"/>
                          <a:ea typeface="+mn-ea"/>
                          <a:cs typeface="Arial" panose="020B0604020202020204" pitchFamily="34" charset="0"/>
                        </a:rPr>
                        <a:t>TRASA PATROLU :</a:t>
                      </a:r>
                      <a:endParaRPr lang="pl-PL" sz="900" kern="1200" dirty="0">
                        <a:solidFill>
                          <a:schemeClr val="dk1"/>
                        </a:solidFill>
                        <a:effectLst/>
                        <a:latin typeface="Arial" panose="020B0604020202020204" pitchFamily="34" charset="0"/>
                        <a:ea typeface="+mn-ea"/>
                        <a:cs typeface="Arial" panose="020B0604020202020204" pitchFamily="34" charset="0"/>
                      </a:endParaRPr>
                    </a:p>
                    <a:p>
                      <a:pPr algn="just"/>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pomiędzy garażami 14 i 15 w kierunku bramy PKT następnie za PSO, dalej wzdłuż garażu 38 w kierunku garażu 19 do opłotowania oraz wzdłuż opłotowania do placu obróbki drewna następnie do garażu 19 </a:t>
                      </a:r>
                      <a:b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b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oraz pomiędzy garażem </a:t>
                      </a:r>
                      <a:b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b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nr 26 i 25 w kierunku garażu 15.</a:t>
                      </a:r>
                    </a:p>
                    <a:p>
                      <a:endParaRPr lang="pl-PL" sz="900" kern="1200" dirty="0">
                        <a:solidFill>
                          <a:schemeClr val="dk1"/>
                        </a:solidFill>
                        <a:effectLst/>
                        <a:latin typeface="Arial" panose="020B0604020202020204" pitchFamily="34" charset="0"/>
                        <a:ea typeface="+mn-ea"/>
                        <a:cs typeface="Arial" panose="020B0604020202020204" pitchFamily="34" charset="0"/>
                      </a:endParaRPr>
                    </a:p>
                    <a:p>
                      <a:endParaRPr lang="pl-PL" sz="900" b="1" kern="1200" dirty="0">
                        <a:solidFill>
                          <a:schemeClr val="dk1"/>
                        </a:solidFill>
                        <a:effectLst/>
                        <a:latin typeface="Arial" panose="020B0604020202020204" pitchFamily="34" charset="0"/>
                        <a:ea typeface="+mn-ea"/>
                        <a:cs typeface="Arial" panose="020B0604020202020204" pitchFamily="34" charset="0"/>
                      </a:endParaRPr>
                    </a:p>
                    <a:p>
                      <a:endParaRPr lang="pl-PL" sz="900" b="1" kern="1200" dirty="0">
                        <a:solidFill>
                          <a:schemeClr val="dk1"/>
                        </a:solidFill>
                        <a:effectLst/>
                        <a:latin typeface="Arial" panose="020B0604020202020204" pitchFamily="34" charset="0"/>
                        <a:ea typeface="+mn-ea"/>
                        <a:cs typeface="Arial" panose="020B0604020202020204" pitchFamily="34" charset="0"/>
                      </a:endParaRPr>
                    </a:p>
                    <a:p>
                      <a:r>
                        <a:rPr lang="pl-PL" sz="900" b="1" kern="1200" dirty="0">
                          <a:solidFill>
                            <a:schemeClr val="dk1"/>
                          </a:solidFill>
                          <a:effectLst/>
                          <a:latin typeface="Arial" panose="020B0604020202020204" pitchFamily="34" charset="0"/>
                          <a:ea typeface="+mn-ea"/>
                          <a:cs typeface="Arial" panose="020B0604020202020204" pitchFamily="34" charset="0"/>
                        </a:rPr>
                        <a:t>OCHRONIE I SPRAWDZENIU PODLEGAJĄ</a:t>
                      </a:r>
                      <a:r>
                        <a:rPr lang="pl-PL" sz="900" kern="1200" dirty="0">
                          <a:solidFill>
                            <a:schemeClr val="dk1"/>
                          </a:solidFill>
                          <a:effectLst/>
                          <a:latin typeface="Arial" panose="020B0604020202020204" pitchFamily="34" charset="0"/>
                          <a:ea typeface="+mn-ea"/>
                          <a:cs typeface="Arial" panose="020B0604020202020204" pitchFamily="34" charset="0"/>
                        </a:rPr>
                        <a:t>:   </a:t>
                      </a: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Budynek PKT nr 12, budynek nr 39 (PS, ZEM), szlaban nr 12S, garaże nr 14,15,19,23,24,25,26,</a:t>
                      </a: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30,38, PSO budynek nr 21. Ogrodzenie zewnętrzne wraz z bramami nr 5K,6,7,8. </a:t>
                      </a:r>
                      <a:r>
                        <a:rPr lang="pl-PL" sz="900" baseline="0" dirty="0" err="1">
                          <a:effectLst/>
                          <a:latin typeface="Arial" panose="020B0604020202020204" pitchFamily="34" charset="0"/>
                          <a:ea typeface="Times New Roman" panose="02020603050405020304" pitchFamily="18" charset="0"/>
                          <a:cs typeface="Times New Roman" panose="02020603050405020304" pitchFamily="18" charset="0"/>
                        </a:rPr>
                        <a:t>SpW</a:t>
                      </a: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zabezpieczony, oplombowany znajdujący się na płytach PST, budka wartownicza, radiotelefon, telefon, sprzęt gaśniczy radiotelefon, ogrodzenie zewnętrzne w rejonie posterunku. Pojazdy wolnostojące na płytach PST.</a:t>
                      </a:r>
                    </a:p>
                    <a:p>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a:t>
                      </a:r>
                      <a:endParaRPr lang="pl-PL" sz="900" kern="1200" dirty="0">
                        <a:solidFill>
                          <a:schemeClr val="dk1"/>
                        </a:solidFill>
                        <a:effectLst/>
                        <a:latin typeface="Arial" panose="020B0604020202020204" pitchFamily="34" charset="0"/>
                        <a:ea typeface="+mn-ea"/>
                        <a:cs typeface="Arial" panose="020B0604020202020204" pitchFamily="34" charset="0"/>
                      </a:endParaRPr>
                    </a:p>
                    <a:p>
                      <a:endParaRPr lang="pl-PL" sz="900" b="0" kern="1200" dirty="0">
                        <a:solidFill>
                          <a:schemeClr val="dk1"/>
                        </a:solidFill>
                        <a:effectLst/>
                        <a:latin typeface="Arial" panose="020B0604020202020204" pitchFamily="34" charset="0"/>
                        <a:ea typeface="+mn-ea"/>
                        <a:cs typeface="Arial" panose="020B0604020202020204" pitchFamily="34" charset="0"/>
                      </a:endParaRPr>
                    </a:p>
                    <a:p>
                      <a:endParaRPr lang="pl-PL" sz="900" b="0" kern="1200" dirty="0">
                        <a:solidFill>
                          <a:schemeClr val="dk1"/>
                        </a:solidFill>
                        <a:effectLst/>
                        <a:latin typeface="Arial" panose="020B0604020202020204" pitchFamily="34" charset="0"/>
                        <a:ea typeface="+mn-ea"/>
                        <a:cs typeface="Arial" panose="020B0604020202020204" pitchFamily="34" charset="0"/>
                      </a:endParaRPr>
                    </a:p>
                    <a:p>
                      <a:r>
                        <a:rPr lang="pl-PL" sz="900" b="0" kern="1200" dirty="0">
                          <a:solidFill>
                            <a:schemeClr val="dk1"/>
                          </a:solidFill>
                          <a:effectLst/>
                          <a:latin typeface="Arial" panose="020B0604020202020204" pitchFamily="34" charset="0"/>
                          <a:ea typeface="+mn-ea"/>
                          <a:cs typeface="Arial" panose="020B0604020202020204" pitchFamily="34" charset="0"/>
                        </a:rPr>
                        <a:t>O stwierdzonych niedociągnięciach melduje dowódcy warty za pomocą  środków łączności.</a:t>
                      </a: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4" name="Tabela 13"/>
          <p:cNvGraphicFramePr>
            <a:graphicFrameLocks noGrp="1"/>
          </p:cNvGraphicFramePr>
          <p:nvPr>
            <p:extLst>
              <p:ext uri="{D42A27DB-BD31-4B8C-83A1-F6EECF244321}">
                <p14:modId xmlns:p14="http://schemas.microsoft.com/office/powerpoint/2010/main" val="1028549714"/>
              </p:ext>
            </p:extLst>
          </p:nvPr>
        </p:nvGraphicFramePr>
        <p:xfrm>
          <a:off x="3158602" y="2362065"/>
          <a:ext cx="4018261" cy="9334174"/>
        </p:xfrm>
        <a:graphic>
          <a:graphicData uri="http://schemas.openxmlformats.org/drawingml/2006/table">
            <a:tbl>
              <a:tblPr firstRow="1" bandRow="1">
                <a:tableStyleId>{5C22544A-7EE6-4342-B048-85BDC9FD1C3A}</a:tableStyleId>
              </a:tblPr>
              <a:tblGrid>
                <a:gridCol w="4018261">
                  <a:extLst>
                    <a:ext uri="{9D8B030D-6E8A-4147-A177-3AD203B41FA5}">
                      <a16:colId xmlns:a16="http://schemas.microsoft.com/office/drawing/2014/main" val="3210592989"/>
                    </a:ext>
                  </a:extLst>
                </a:gridCol>
              </a:tblGrid>
              <a:tr h="616894">
                <a:tc>
                  <a:txBody>
                    <a:bodyPr/>
                    <a:lstStyle/>
                    <a:p>
                      <a:pPr algn="ctr"/>
                      <a:endParaRPr lang="pl-PL" sz="700" b="1" kern="1200" dirty="0">
                        <a:ln>
                          <a:noFill/>
                        </a:ln>
                        <a:solidFill>
                          <a:schemeClr val="lt1"/>
                        </a:solidFill>
                        <a:effectLst/>
                        <a:latin typeface="Arial" panose="020B0604020202020204" pitchFamily="34" charset="0"/>
                        <a:ea typeface="+mn-ea"/>
                        <a:cs typeface="Arial" panose="020B0604020202020204" pitchFamily="34" charset="0"/>
                      </a:endParaRPr>
                    </a:p>
                    <a:p>
                      <a:pPr algn="ctr"/>
                      <a:r>
                        <a:rPr lang="pl-PL" sz="1900" b="1" kern="1200" dirty="0">
                          <a:ln>
                            <a:noFill/>
                          </a:ln>
                          <a:solidFill>
                            <a:schemeClr val="lt1"/>
                          </a:solidFill>
                          <a:effectLst/>
                          <a:latin typeface="Arial" panose="020B0604020202020204" pitchFamily="34" charset="0"/>
                          <a:ea typeface="+mn-ea"/>
                          <a:cs typeface="Arial" panose="020B0604020202020204" pitchFamily="34" charset="0"/>
                        </a:rPr>
                        <a:t>OBOWIĄZKI</a:t>
                      </a:r>
                      <a:endParaRPr lang="pl-PL" sz="1900" dirty="0">
                        <a:ln>
                          <a:noFill/>
                        </a:ln>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8606417">
                <a:tc>
                  <a:txBody>
                    <a:bodyPr/>
                    <a:lstStyle/>
                    <a:p>
                      <a:pPr marL="165100" lvl="0" indent="-165100" algn="just">
                        <a:buFont typeface="+mj-lt"/>
                        <a:buAutoNum type="arabicPeriod"/>
                      </a:pPr>
                      <a:r>
                        <a:rPr lang="pl-PL" sz="1100" kern="1200" dirty="0">
                          <a:solidFill>
                            <a:schemeClr val="dk1"/>
                          </a:solidFill>
                          <a:effectLst/>
                          <a:latin typeface="Arial" panose="020B0604020202020204" pitchFamily="34" charset="0"/>
                          <a:ea typeface="+mn-ea"/>
                          <a:cs typeface="Arial" panose="020B0604020202020204" pitchFamily="34" charset="0"/>
                        </a:rPr>
                        <a:t>Służbę pełnić z bronią </a:t>
                      </a:r>
                      <a:r>
                        <a:rPr lang="pl-PL" sz="1100" kern="1200" dirty="0">
                          <a:ln>
                            <a:noFill/>
                          </a:ln>
                          <a:solidFill>
                            <a:schemeClr val="dk1"/>
                          </a:solidFill>
                          <a:effectLst/>
                          <a:latin typeface="Arial" panose="020B0604020202020204" pitchFamily="34" charset="0"/>
                          <a:ea typeface="+mn-ea"/>
                          <a:cs typeface="Arial" panose="020B0604020202020204" pitchFamily="34" charset="0"/>
                        </a:rPr>
                        <a:t>5,56 mm </a:t>
                      </a:r>
                      <a:r>
                        <a:rPr lang="pl-PL" sz="110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BERYL, BERYL-C, 5,56 </a:t>
                      </a:r>
                      <a:r>
                        <a:rPr lang="pl-PL" sz="1100" kern="1200" dirty="0">
                          <a:ln>
                            <a:noFill/>
                          </a:ln>
                          <a:solidFill>
                            <a:schemeClr val="dk1"/>
                          </a:solidFill>
                          <a:effectLst/>
                          <a:latin typeface="Arial" panose="020B0604020202020204" pitchFamily="34" charset="0"/>
                          <a:ea typeface="+mn-ea"/>
                          <a:cs typeface="Arial" panose="020B0604020202020204" pitchFamily="34" charset="0"/>
                        </a:rPr>
                        <a:t>mm </a:t>
                      </a:r>
                      <a:r>
                        <a:rPr lang="pl-PL" sz="110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MINI BERYL, MINI BERYL-C</a:t>
                      </a:r>
                      <a:r>
                        <a:rPr lang="pl-PL" sz="1100" kern="120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solidFill>
                            <a:schemeClr val="dk1"/>
                          </a:solidFill>
                          <a:effectLst/>
                          <a:latin typeface="Arial" panose="020B0604020202020204" pitchFamily="34" charset="0"/>
                          <a:ea typeface="+mn-ea"/>
                          <a:cs typeface="Arial" panose="020B0604020202020204" pitchFamily="34" charset="0"/>
                        </a:rPr>
                        <a:t>w położeniu przez pierś z lufą skierowaną w</a:t>
                      </a:r>
                      <a:r>
                        <a:rPr lang="pl-PL" sz="1100" kern="1200" baseline="0" dirty="0">
                          <a:solidFill>
                            <a:schemeClr val="dk1"/>
                          </a:solidFill>
                          <a:effectLst/>
                          <a:latin typeface="Arial" panose="020B0604020202020204" pitchFamily="34" charset="0"/>
                          <a:ea typeface="+mn-ea"/>
                          <a:cs typeface="Arial" panose="020B0604020202020204" pitchFamily="34" charset="0"/>
                        </a:rPr>
                        <a:t> dół.</a:t>
                      </a:r>
                      <a:endParaRPr lang="pl-PL" sz="1100" kern="1200" dirty="0">
                        <a:solidFill>
                          <a:schemeClr val="dk1"/>
                        </a:solidFill>
                        <a:effectLst/>
                        <a:latin typeface="Arial" panose="020B0604020202020204" pitchFamily="34" charset="0"/>
                        <a:ea typeface="+mn-ea"/>
                        <a:cs typeface="Arial" panose="020B0604020202020204" pitchFamily="34" charset="0"/>
                      </a:endParaRPr>
                    </a:p>
                    <a:p>
                      <a:pPr marL="165100" lvl="0" indent="-165100" algn="just">
                        <a:buFont typeface="+mj-lt"/>
                        <a:buAutoNum type="arabicPeriod"/>
                      </a:pPr>
                      <a:r>
                        <a:rPr lang="pl-PL" sz="1100" kern="1200" dirty="0">
                          <a:solidFill>
                            <a:schemeClr val="dk1"/>
                          </a:solidFill>
                          <a:effectLst/>
                          <a:latin typeface="Arial" panose="020B0604020202020204" pitchFamily="34" charset="0"/>
                          <a:ea typeface="+mn-ea"/>
                          <a:cs typeface="Arial" panose="020B0604020202020204" pitchFamily="34" charset="0"/>
                        </a:rPr>
                        <a:t>Patrolować teren zgodnie z trasą patrolowania.</a:t>
                      </a:r>
                    </a:p>
                    <a:p>
                      <a:pPr marL="165100" lvl="0" indent="-165100" algn="just">
                        <a:buFont typeface="+mj-lt"/>
                        <a:buAutoNum type="arabicPeriod"/>
                      </a:pPr>
                      <a:r>
                        <a:rPr lang="pl-PL" sz="1100" kern="1200" dirty="0">
                          <a:solidFill>
                            <a:schemeClr val="dk1"/>
                          </a:solidFill>
                          <a:effectLst/>
                          <a:latin typeface="Arial" panose="020B0604020202020204" pitchFamily="34" charset="0"/>
                          <a:ea typeface="+mn-ea"/>
                          <a:cs typeface="Arial" panose="020B0604020202020204" pitchFamily="34" charset="0"/>
                        </a:rPr>
                        <a:t>Sprawdzać każdorazowo przy zmianie zamknięcie drzwi magazynów, bram garażowych innych</a:t>
                      </a:r>
                      <a:r>
                        <a:rPr lang="pl-PL" sz="1100" kern="1200" baseline="0" dirty="0">
                          <a:solidFill>
                            <a:schemeClr val="dk1"/>
                          </a:solidFill>
                          <a:effectLst/>
                          <a:latin typeface="Arial" panose="020B0604020202020204" pitchFamily="34" charset="0"/>
                          <a:ea typeface="+mn-ea"/>
                          <a:cs typeface="Arial" panose="020B0604020202020204" pitchFamily="34" charset="0"/>
                        </a:rPr>
                        <a:t> budynków podlegających ochronie.</a:t>
                      </a:r>
                      <a:r>
                        <a:rPr lang="pl-PL" sz="1100" kern="1200" dirty="0">
                          <a:solidFill>
                            <a:schemeClr val="dk1"/>
                          </a:solidFill>
                          <a:effectLst/>
                          <a:latin typeface="Arial" panose="020B0604020202020204" pitchFamily="34" charset="0"/>
                          <a:ea typeface="+mn-ea"/>
                          <a:cs typeface="Arial" panose="020B0604020202020204" pitchFamily="34" charset="0"/>
                        </a:rPr>
                        <a:t> </a:t>
                      </a:r>
                    </a:p>
                    <a:p>
                      <a:pPr marL="165100" lvl="0" indent="-1651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Nie zezwalać na przebywanie w PST </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w rejonie magazynów i garaży oraz innych obiektach i pojazdach wolnostojących </a:t>
                      </a:r>
                      <a:r>
                        <a:rPr lang="pl-PL" sz="1100" kern="1200" dirty="0">
                          <a:ln>
                            <a:noFill/>
                          </a:ln>
                          <a:solidFill>
                            <a:schemeClr val="dk1"/>
                          </a:solidFill>
                          <a:effectLst/>
                          <a:latin typeface="Arial" panose="020B0604020202020204" pitchFamily="34" charset="0"/>
                          <a:ea typeface="+mn-ea"/>
                          <a:cs typeface="Arial" panose="020B0604020202020204" pitchFamily="34" charset="0"/>
                        </a:rPr>
                        <a:t>osób</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nieupoważnionych w dni wolne od pracy oraz w dni pracujące  po godz. 16.00.</a:t>
                      </a:r>
                    </a:p>
                    <a:p>
                      <a:pPr marL="165100" lvl="0" indent="-1651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Nie dopuszczać na odległość 50 m. żadnych osób z wyjątkiem przełożonych oraz osób im towarzyszących. Ująć wszystkie osoby nieuprawnione znajdujące się na terenie posterunku</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i natychmiast powiadomić dowódcę warty, radiotelefonem,</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pilotem</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napadowym lub strzałem w górę.</a:t>
                      </a:r>
                    </a:p>
                    <a:p>
                      <a:pPr marL="165100" lvl="0" indent="-165100" algn="just">
                        <a:buFont typeface="+mj-lt"/>
                        <a:buAutoNum type="arabicPeriod"/>
                      </a:pPr>
                      <a:r>
                        <a:rPr lang="pl-PL" sz="1100" kern="1200" dirty="0">
                          <a:solidFill>
                            <a:schemeClr val="dk1"/>
                          </a:solidFill>
                          <a:effectLst/>
                          <a:latin typeface="Arial" panose="020B0604020202020204" pitchFamily="34" charset="0"/>
                          <a:ea typeface="+mn-ea"/>
                          <a:cs typeface="Arial" panose="020B0604020202020204" pitchFamily="34" charset="0"/>
                        </a:rPr>
                        <a:t>Nie</a:t>
                      </a:r>
                      <a:r>
                        <a:rPr lang="pl-PL" sz="1100" kern="1200" baseline="0" dirty="0">
                          <a:solidFill>
                            <a:schemeClr val="dk1"/>
                          </a:solidFill>
                          <a:effectLst/>
                          <a:latin typeface="Arial" panose="020B0604020202020204" pitchFamily="34" charset="0"/>
                          <a:ea typeface="+mn-ea"/>
                          <a:cs typeface="Arial" panose="020B0604020202020204" pitchFamily="34" charset="0"/>
                        </a:rPr>
                        <a:t> </a:t>
                      </a:r>
                      <a:r>
                        <a:rPr lang="pl-PL" sz="1100" kern="1200" dirty="0">
                          <a:solidFill>
                            <a:schemeClr val="dk1"/>
                          </a:solidFill>
                          <a:effectLst/>
                          <a:latin typeface="Arial" panose="020B0604020202020204" pitchFamily="34" charset="0"/>
                          <a:ea typeface="+mn-ea"/>
                          <a:cs typeface="Arial" panose="020B0604020202020204" pitchFamily="34" charset="0"/>
                        </a:rPr>
                        <a:t>zezwalać żadnym osobom na przechodzenie (wnoszenie, wynoszenie i przerzucanie jakichkolwiek przedmiotów) przez ogrodzenie.</a:t>
                      </a:r>
                    </a:p>
                    <a:p>
                      <a:pPr marL="165100" lvl="0" indent="-165100" algn="just">
                        <a:buFont typeface="+mj-lt"/>
                        <a:buAutoNum type="arabicPeriod"/>
                      </a:pPr>
                      <a:r>
                        <a:rPr lang="pl-PL" sz="1100" i="0" kern="1200" dirty="0">
                          <a:ln>
                            <a:noFill/>
                          </a:ln>
                          <a:solidFill>
                            <a:schemeClr val="dk1"/>
                          </a:solidFill>
                          <a:effectLst/>
                          <a:latin typeface="Arial" panose="020B0604020202020204" pitchFamily="34" charset="0"/>
                          <a:ea typeface="+mn-ea"/>
                          <a:cs typeface="Arial" panose="020B0604020202020204" pitchFamily="34" charset="0"/>
                        </a:rPr>
                        <a:t>Trasę patrolować w tempie 2 – 3 km /</a:t>
                      </a:r>
                      <a:r>
                        <a:rPr lang="pl-PL" sz="1100" kern="1200" dirty="0">
                          <a:ln>
                            <a:noFill/>
                          </a:ln>
                          <a:solidFill>
                            <a:schemeClr val="dk1"/>
                          </a:solidFill>
                          <a:effectLst/>
                          <a:latin typeface="Arial" panose="020B0604020202020204" pitchFamily="34" charset="0"/>
                          <a:ea typeface="+mn-ea"/>
                          <a:cs typeface="Arial" panose="020B0604020202020204" pitchFamily="34" charset="0"/>
                        </a:rPr>
                        <a:t> godz. </a:t>
                      </a:r>
                      <a:br>
                        <a:rPr lang="pl-PL" sz="1100" kern="1200" dirty="0">
                          <a:ln>
                            <a:noFill/>
                          </a:ln>
                          <a:solidFill>
                            <a:schemeClr val="dk1"/>
                          </a:solidFill>
                          <a:effectLst/>
                          <a:latin typeface="Arial" panose="020B0604020202020204" pitchFamily="34" charset="0"/>
                          <a:ea typeface="+mn-ea"/>
                          <a:cs typeface="Arial" panose="020B0604020202020204" pitchFamily="34" charset="0"/>
                        </a:rPr>
                      </a:br>
                      <a:r>
                        <a:rPr lang="pl-PL" sz="1100" kern="1200" dirty="0">
                          <a:ln>
                            <a:noFill/>
                          </a:ln>
                          <a:solidFill>
                            <a:schemeClr val="dk1"/>
                          </a:solidFill>
                          <a:effectLst/>
                          <a:latin typeface="Arial" panose="020B0604020202020204" pitchFamily="34" charset="0"/>
                          <a:ea typeface="+mn-ea"/>
                          <a:cs typeface="Arial" panose="020B0604020202020204" pitchFamily="34" charset="0"/>
                        </a:rPr>
                        <a:t>Co 10  - 15 minut składać meldunek o sytuacji do dowódcy warty przez</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techniczne środki łączności.</a:t>
                      </a:r>
                    </a:p>
                    <a:p>
                      <a:pPr marL="165100" lvl="0" indent="-1651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przypadku napadu na obiekt lub wartownika, </a:t>
                      </a:r>
                      <a:br>
                        <a:rPr lang="pl-PL" sz="1100" kern="1200" dirty="0">
                          <a:ln>
                            <a:noFill/>
                          </a:ln>
                          <a:solidFill>
                            <a:schemeClr val="dk1"/>
                          </a:solidFill>
                          <a:effectLst/>
                          <a:latin typeface="Arial" panose="020B0604020202020204" pitchFamily="34" charset="0"/>
                          <a:ea typeface="+mn-ea"/>
                          <a:cs typeface="Arial" panose="020B0604020202020204" pitchFamily="34" charset="0"/>
                        </a:rPr>
                      </a:br>
                      <a:r>
                        <a:rPr lang="pl-PL" sz="1100" kern="1200" dirty="0">
                          <a:ln>
                            <a:noFill/>
                          </a:ln>
                          <a:solidFill>
                            <a:schemeClr val="dk1"/>
                          </a:solidFill>
                          <a:effectLst/>
                          <a:latin typeface="Arial" panose="020B0604020202020204" pitchFamily="34" charset="0"/>
                          <a:ea typeface="+mn-ea"/>
                          <a:cs typeface="Arial" panose="020B0604020202020204" pitchFamily="34" charset="0"/>
                        </a:rPr>
                        <a:t>z użyciem broni włącznie, w razie bezpośredniego zagrożenia życia, zaboru mienia, broni itp. postępować zgodnie z zasadami użycia broni palnej,</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następnie ująć napastnika oraz powiadomić dowódcę warty radiotelefonem, pilotem napadowym lub strzałem w górę oraz wartownika na posterunku nr 3. Po ujęciu osoby postronnej nakazać jej odłożyć broń, niebezpieczne narzędzia, położyć się na ziemi z rozłożonymi szeroko rękoma i nogami, wezwać dowódcę warty.</a:t>
                      </a:r>
                    </a:p>
                    <a:p>
                      <a:pPr marL="165100" lvl="0" indent="-1651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przypadku </a:t>
                      </a:r>
                      <a:r>
                        <a:rPr lang="pl-PL" sz="1100" dirty="0">
                          <a:effectLst/>
                          <a:latin typeface="Arial" panose="020B0604020202020204" pitchFamily="34" charset="0"/>
                          <a:ea typeface="Calibri" panose="020F0502020204030204" pitchFamily="34" charset="0"/>
                        </a:rPr>
                        <a:t>pożaru na posterunku wywołać dowódcę warty, przystąpić do gaszenia nie przerywając ochrony</a:t>
                      </a:r>
                      <a:r>
                        <a:rPr lang="pl-PL" sz="1100" baseline="0" dirty="0">
                          <a:effectLst/>
                          <a:latin typeface="Arial" panose="020B0604020202020204" pitchFamily="34" charset="0"/>
                          <a:ea typeface="Calibri" panose="020F0502020204030204" pitchFamily="34" charset="0"/>
                        </a:rPr>
                        <a:t> </a:t>
                      </a:r>
                      <a:r>
                        <a:rPr lang="pl-PL" sz="1100" dirty="0">
                          <a:effectLst/>
                          <a:latin typeface="Arial" panose="020B0604020202020204" pitchFamily="34" charset="0"/>
                          <a:ea typeface="Calibri" panose="020F0502020204030204" pitchFamily="34" charset="0"/>
                        </a:rPr>
                        <a:t>powierzonego posterunku.</a:t>
                      </a: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p>
                      <a:pPr marL="165100" lvl="0" indent="-1651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razie zasłabnięcia, choroby wezwać dowódcę warty.</a:t>
                      </a:r>
                    </a:p>
                    <a:p>
                      <a:pPr marL="165100" lvl="0" indent="-165100" algn="just">
                        <a:spcAft>
                          <a:spcPts val="0"/>
                        </a:spcAft>
                        <a:buFont typeface="+mj-lt"/>
                        <a:buAutoNum type="arabicPeriod"/>
                        <a:tabLst>
                          <a:tab pos="18415" algn="l"/>
                        </a:tabLst>
                      </a:pPr>
                      <a:r>
                        <a:rPr lang="pl-PL" sz="1100" dirty="0" err="1">
                          <a:effectLst/>
                          <a:latin typeface="Arial" panose="020B0604020202020204" pitchFamily="34" charset="0"/>
                          <a:ea typeface="Calibri" panose="020F0502020204030204" pitchFamily="34" charset="0"/>
                        </a:rPr>
                        <a:t>Garażomagazyny</a:t>
                      </a:r>
                      <a:r>
                        <a:rPr lang="pl-PL" sz="1100" dirty="0">
                          <a:effectLst/>
                          <a:latin typeface="Arial" panose="020B0604020202020204" pitchFamily="34" charset="0"/>
                          <a:ea typeface="Calibri" panose="020F0502020204030204" pitchFamily="34" charset="0"/>
                        </a:rPr>
                        <a:t>, halę remontową, </a:t>
                      </a:r>
                      <a:r>
                        <a:rPr lang="pl-PL" sz="1100" dirty="0" err="1">
                          <a:effectLst/>
                          <a:latin typeface="Arial" panose="020B0604020202020204" pitchFamily="34" charset="0"/>
                          <a:ea typeface="Calibri" panose="020F0502020204030204" pitchFamily="34" charset="0"/>
                        </a:rPr>
                        <a:t>SpW</a:t>
                      </a:r>
                      <a:r>
                        <a:rPr lang="pl-PL" sz="1100" dirty="0">
                          <a:effectLst/>
                          <a:latin typeface="Arial" panose="020B0604020202020204" pitchFamily="34" charset="0"/>
                          <a:ea typeface="Calibri" panose="020F0502020204030204" pitchFamily="34" charset="0"/>
                        </a:rPr>
                        <a:t> przyjąć pod ochronę od dyżurnego PST w godzinach 15.30 – 17.00 (w pt. lub w dniu poprzedzającym dzień wolny od pracy w godz.13.00 – 14.30), w godzinach 6.00 – 7.00 przekazywać pod ochronę dyżurnemu PST (za wyjątkiem dni świątecznych).</a:t>
                      </a:r>
                    </a:p>
                    <a:p>
                      <a:pPr marL="165100" marR="0" lvl="0" indent="-165100" algn="just" defTabSz="1280149" rtl="0" eaLnBrk="1" fontAlgn="auto" latinLnBrk="0" hangingPunct="1">
                        <a:lnSpc>
                          <a:spcPct val="100000"/>
                        </a:lnSpc>
                        <a:spcBef>
                          <a:spcPts val="0"/>
                        </a:spcBef>
                        <a:spcAft>
                          <a:spcPts val="0"/>
                        </a:spcAft>
                        <a:buClrTx/>
                        <a:buSzTx/>
                        <a:buFont typeface="+mj-lt"/>
                        <a:buAutoNum type="arabicPeriod"/>
                        <a:tabLst/>
                        <a:defRPr/>
                      </a:pPr>
                      <a:r>
                        <a:rPr kumimoji="0" lang="pl-PL" sz="11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 </a:t>
                      </a:r>
                      <a:r>
                        <a:rPr kumimoji="0" lang="pl-PL" sz="11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mn-cs"/>
                        </a:rPr>
                        <a:t>razie utraty łączności z dowódcą  warty powiadomić dowódcę  warty o tym fakcie poprzez wartownika na sąsiednim lub służbę dyżurną PST.</a:t>
                      </a:r>
                    </a:p>
                    <a:p>
                      <a:pPr marL="174625" lvl="0" indent="-174625" algn="just">
                        <a:spcAft>
                          <a:spcPts val="0"/>
                        </a:spcAft>
                        <a:buFont typeface="+mj-lt"/>
                        <a:buAutoNum type="arabicPeriod"/>
                        <a:tabLst>
                          <a:tab pos="108585" algn="l"/>
                        </a:tabLst>
                      </a:pPr>
                      <a:r>
                        <a:rPr lang="pl-PL" sz="1100" dirty="0">
                          <a:effectLst/>
                          <a:latin typeface="Arial" panose="020B0604020202020204" pitchFamily="34" charset="0"/>
                          <a:ea typeface="Calibri" panose="020F0502020204030204" pitchFamily="34" charset="0"/>
                        </a:rPr>
                        <a:t>Zwracać szczególną uwagę na ogrodzenie od strony parku BATOREGO (bramy 6,7,8).</a:t>
                      </a:r>
                      <a:endParaRPr lang="pl-PL" sz="1800" dirty="0">
                        <a:effectLst/>
                        <a:latin typeface="Times New Roman" panose="02020603050405020304" pitchFamily="18" charset="0"/>
                        <a:ea typeface="Times New Roman" panose="02020603050405020304" pitchFamily="18" charset="0"/>
                      </a:endParaRPr>
                    </a:p>
                    <a:p>
                      <a:pPr marL="165100" marR="0" lvl="0" indent="-165100" algn="just" defTabSz="1280149" rtl="0" eaLnBrk="1" fontAlgn="auto" latinLnBrk="0" hangingPunct="1">
                        <a:lnSpc>
                          <a:spcPct val="100000"/>
                        </a:lnSpc>
                        <a:spcBef>
                          <a:spcPts val="0"/>
                        </a:spcBef>
                        <a:spcAft>
                          <a:spcPts val="0"/>
                        </a:spcAft>
                        <a:buClrTx/>
                        <a:buSzTx/>
                        <a:buFont typeface="+mj-lt"/>
                        <a:buAutoNum type="arabicPeriod"/>
                        <a:tabLst/>
                        <a:defRPr/>
                      </a:pPr>
                      <a:r>
                        <a:rPr lang="pl-PL" sz="1100" dirty="0">
                          <a:effectLst/>
                          <a:latin typeface="Arial" panose="020B0604020202020204" pitchFamily="34" charset="0"/>
                          <a:ea typeface="Calibri" panose="020F0502020204030204" pitchFamily="34" charset="0"/>
                        </a:rPr>
                        <a:t>O przypadku zagubienia broni, amunicji, środka przymusu bezpośredniego, latarki, dokumentów wartownika natychmiast powiadomić dowódcę  warty !</a:t>
                      </a:r>
                      <a:endParaRPr lang="pl-PL" sz="1800" dirty="0">
                        <a:effectLst/>
                        <a:latin typeface="Times New Roman" panose="02020603050405020304" pitchFamily="18" charset="0"/>
                        <a:ea typeface="Times New Roman" panose="02020603050405020304" pitchFamily="18" charset="0"/>
                      </a:endParaRPr>
                    </a:p>
                    <a:p>
                      <a:pPr marL="265113" lvl="0" indent="-265113" algn="just">
                        <a:buFont typeface="+mj-lt"/>
                        <a:buAutoNum type="arabicPeriod"/>
                      </a:pP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5" name="Tabela 14"/>
          <p:cNvGraphicFramePr>
            <a:graphicFrameLocks noGrp="1"/>
          </p:cNvGraphicFramePr>
          <p:nvPr>
            <p:extLst>
              <p:ext uri="{D42A27DB-BD31-4B8C-83A1-F6EECF244321}">
                <p14:modId xmlns:p14="http://schemas.microsoft.com/office/powerpoint/2010/main" val="2078558248"/>
              </p:ext>
            </p:extLst>
          </p:nvPr>
        </p:nvGraphicFramePr>
        <p:xfrm>
          <a:off x="7176862" y="2362062"/>
          <a:ext cx="1080121" cy="5892284"/>
        </p:xfrm>
        <a:graphic>
          <a:graphicData uri="http://schemas.openxmlformats.org/drawingml/2006/table">
            <a:tbl>
              <a:tblPr firstRow="1" bandRow="1">
                <a:tableStyleId>{5C22544A-7EE6-4342-B048-85BDC9FD1C3A}</a:tableStyleId>
              </a:tblPr>
              <a:tblGrid>
                <a:gridCol w="1080121">
                  <a:extLst>
                    <a:ext uri="{9D8B030D-6E8A-4147-A177-3AD203B41FA5}">
                      <a16:colId xmlns:a16="http://schemas.microsoft.com/office/drawing/2014/main" val="3210592989"/>
                    </a:ext>
                  </a:extLst>
                </a:gridCol>
              </a:tblGrid>
              <a:tr h="886260">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Sposób przekazywania sygnałów alarmowych</a:t>
                      </a:r>
                      <a:endParaRPr lang="pl-PL" sz="1100" dirty="0">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5006024">
                <a:tc>
                  <a:txBody>
                    <a:bodyPr/>
                    <a:lstStyle/>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pl-PL" sz="7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„NAPAD”</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radiotelefonicznie</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lub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pilotem napadowym,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w ostateczności strzałem w górę</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89535" marR="89535" marT="0" marB="0">
                    <a:noFill/>
                  </a:tcPr>
                </a:tc>
                <a:extLst>
                  <a:ext uri="{0D108BD9-81ED-4DB2-BD59-A6C34878D82A}">
                    <a16:rowId xmlns:a16="http://schemas.microsoft.com/office/drawing/2014/main" val="4103454203"/>
                  </a:ext>
                </a:extLst>
              </a:tr>
            </a:tbl>
          </a:graphicData>
        </a:graphic>
      </p:graphicFrame>
      <p:sp>
        <p:nvSpPr>
          <p:cNvPr id="19" name="pole tekstowe 18"/>
          <p:cNvSpPr txBox="1"/>
          <p:nvPr/>
        </p:nvSpPr>
        <p:spPr>
          <a:xfrm>
            <a:off x="4440562" y="11729393"/>
            <a:ext cx="929833"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90 cm</a:t>
            </a:r>
          </a:p>
        </p:txBody>
      </p:sp>
      <p:sp>
        <p:nvSpPr>
          <p:cNvPr id="21" name="pole tekstowe 20"/>
          <p:cNvSpPr txBox="1"/>
          <p:nvPr/>
        </p:nvSpPr>
        <p:spPr>
          <a:xfrm rot="16200000">
            <a:off x="8339736" y="6195521"/>
            <a:ext cx="936105"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120 cm</a:t>
            </a:r>
          </a:p>
        </p:txBody>
      </p:sp>
      <p:pic>
        <p:nvPicPr>
          <p:cNvPr id="22"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080" y="1216224"/>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4110223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40" y="1114387"/>
            <a:ext cx="7072361" cy="1059305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1" y="111438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1" y="1147289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3"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40" y="12044402"/>
            <a:ext cx="7072361"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17" name="Tabela 16"/>
          <p:cNvGraphicFramePr>
            <a:graphicFrameLocks noGrp="1"/>
          </p:cNvGraphicFramePr>
          <p:nvPr>
            <p:extLst>
              <p:ext uri="{D42A27DB-BD31-4B8C-83A1-F6EECF244321}">
                <p14:modId xmlns:p14="http://schemas.microsoft.com/office/powerpoint/2010/main" val="1282476610"/>
              </p:ext>
            </p:extLst>
          </p:nvPr>
        </p:nvGraphicFramePr>
        <p:xfrm>
          <a:off x="1416225" y="2362062"/>
          <a:ext cx="1440159" cy="9175896"/>
        </p:xfrm>
        <a:graphic>
          <a:graphicData uri="http://schemas.openxmlformats.org/drawingml/2006/table">
            <a:tbl>
              <a:tblPr firstRow="1" bandRow="1">
                <a:tableStyleId>{5C22544A-7EE6-4342-B048-85BDC9FD1C3A}</a:tableStyleId>
              </a:tblPr>
              <a:tblGrid>
                <a:gridCol w="1440159">
                  <a:extLst>
                    <a:ext uri="{9D8B030D-6E8A-4147-A177-3AD203B41FA5}">
                      <a16:colId xmlns:a16="http://schemas.microsoft.com/office/drawing/2014/main" val="3210592989"/>
                    </a:ext>
                  </a:extLst>
                </a:gridCol>
              </a:tblGrid>
              <a:tr h="942394">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POSTERUNEK RUCHOMY</a:t>
                      </a:r>
                      <a:r>
                        <a:rPr lang="pl-PL" sz="1100" b="1" kern="1200" baseline="0" dirty="0">
                          <a:solidFill>
                            <a:schemeClr val="lt1"/>
                          </a:solidFill>
                          <a:effectLst/>
                          <a:latin typeface="Arial" panose="020B0604020202020204" pitchFamily="34" charset="0"/>
                          <a:ea typeface="+mn-ea"/>
                          <a:cs typeface="Arial" panose="020B0604020202020204" pitchFamily="34" charset="0"/>
                        </a:rPr>
                        <a:t> NR 3</a:t>
                      </a:r>
                      <a:r>
                        <a:rPr lang="pl-PL" sz="1100" b="1" kern="1200" dirty="0">
                          <a:solidFill>
                            <a:schemeClr val="lt1"/>
                          </a:solidFill>
                          <a:effectLst/>
                          <a:latin typeface="Arial" panose="020B0604020202020204" pitchFamily="34" charset="0"/>
                          <a:ea typeface="+mn-ea"/>
                          <a:cs typeface="Arial" panose="020B0604020202020204" pitchFamily="34" charset="0"/>
                        </a:rPr>
                        <a:t> obiekty i urządzenia podlegające</a:t>
                      </a:r>
                      <a:r>
                        <a:rPr lang="pl-PL" sz="1100" b="1" kern="1200" baseline="0" dirty="0">
                          <a:solidFill>
                            <a:schemeClr val="lt1"/>
                          </a:solidFill>
                          <a:effectLst/>
                          <a:latin typeface="Arial" panose="020B0604020202020204" pitchFamily="34" charset="0"/>
                          <a:ea typeface="+mn-ea"/>
                          <a:cs typeface="Arial" panose="020B0604020202020204" pitchFamily="34" charset="0"/>
                        </a:rPr>
                        <a:t> </a:t>
                      </a:r>
                      <a:r>
                        <a:rPr lang="pl-PL" sz="1100" b="1" kern="1200" dirty="0">
                          <a:solidFill>
                            <a:schemeClr val="lt1"/>
                          </a:solidFill>
                          <a:effectLst/>
                          <a:latin typeface="Arial" panose="020B0604020202020204" pitchFamily="34" charset="0"/>
                          <a:ea typeface="+mn-ea"/>
                          <a:cs typeface="Arial" panose="020B0604020202020204" pitchFamily="34" charset="0"/>
                        </a:rPr>
                        <a:t>ochronie</a:t>
                      </a:r>
                      <a:endParaRPr lang="pl-PL" sz="900" dirty="0">
                        <a:latin typeface="Arial" panose="020B0604020202020204" pitchFamily="34" charset="0"/>
                        <a:cs typeface="Arial" panose="020B0604020202020204" pitchFamily="34" charset="0"/>
                      </a:endParaRPr>
                    </a:p>
                  </a:txBody>
                  <a:tcPr marL="91441" marR="91441">
                    <a:solidFill>
                      <a:srgbClr val="4F81BD"/>
                    </a:solidFill>
                  </a:tcPr>
                </a:tc>
                <a:extLst>
                  <a:ext uri="{0D108BD9-81ED-4DB2-BD59-A6C34878D82A}">
                    <a16:rowId xmlns:a16="http://schemas.microsoft.com/office/drawing/2014/main" val="649227485"/>
                  </a:ext>
                </a:extLst>
              </a:tr>
              <a:tr h="8078616">
                <a:tc>
                  <a:txBody>
                    <a:bodyPr/>
                    <a:lstStyle/>
                    <a:p>
                      <a:pPr algn="just">
                        <a:lnSpc>
                          <a:spcPct val="100000"/>
                        </a:lnSpc>
                        <a:spcAft>
                          <a:spcPts val="0"/>
                        </a:spcAft>
                      </a:pPr>
                      <a:r>
                        <a:rPr lang="pl-PL" sz="900" b="1" dirty="0">
                          <a:effectLst/>
                          <a:latin typeface="Arial" panose="020B0604020202020204" pitchFamily="34" charset="0"/>
                          <a:cs typeface="Arial" panose="020B0604020202020204" pitchFamily="34" charset="0"/>
                        </a:rPr>
                        <a:t>POSTERUNEK</a:t>
                      </a:r>
                      <a:r>
                        <a:rPr lang="pl-PL" sz="900" b="1" baseline="0" dirty="0">
                          <a:effectLst/>
                          <a:latin typeface="Arial" panose="020B0604020202020204" pitchFamily="34" charset="0"/>
                          <a:cs typeface="Arial" panose="020B0604020202020204" pitchFamily="34" charset="0"/>
                        </a:rPr>
                        <a:t> NR 3</a:t>
                      </a:r>
                      <a:r>
                        <a:rPr lang="pl-PL" sz="900" b="1" dirty="0">
                          <a:effectLst/>
                          <a:latin typeface="Arial" panose="020B0604020202020204" pitchFamily="34" charset="0"/>
                          <a:cs typeface="Arial" panose="020B0604020202020204" pitchFamily="34" charset="0"/>
                        </a:rPr>
                        <a:t> –</a:t>
                      </a:r>
                    </a:p>
                    <a:p>
                      <a:pPr algn="just">
                        <a:lnSpc>
                          <a:spcPct val="100000"/>
                        </a:lnSpc>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Posterunek</a:t>
                      </a:r>
                      <a:r>
                        <a:rPr lang="pl-PL" sz="900" baseline="0" dirty="0">
                          <a:effectLst/>
                          <a:latin typeface="Arial" panose="020B0604020202020204" pitchFamily="34" charset="0"/>
                          <a:ea typeface="Times New Roman" panose="02020603050405020304" pitchFamily="18" charset="0"/>
                          <a:cs typeface="Arial" panose="020B0604020202020204" pitchFamily="34" charset="0"/>
                        </a:rPr>
                        <a:t> nr 3 całodobowy, stały, ruchomy, zewnętrzny, ochronny, dwuzmienny. </a:t>
                      </a: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r>
                        <a:rPr lang="pl-PL" sz="900" kern="1200" dirty="0">
                          <a:solidFill>
                            <a:schemeClr val="dk1"/>
                          </a:solidFill>
                          <a:effectLst/>
                          <a:latin typeface="Arial" panose="020B0604020202020204" pitchFamily="34" charset="0"/>
                          <a:ea typeface="+mn-ea"/>
                          <a:cs typeface="Arial" panose="020B0604020202020204" pitchFamily="34" charset="0"/>
                        </a:rPr>
                        <a:t> </a:t>
                      </a:r>
                    </a:p>
                    <a:p>
                      <a:endParaRPr lang="pl-PL" sz="900" kern="1200" dirty="0">
                        <a:solidFill>
                          <a:schemeClr val="dk1"/>
                        </a:solidFill>
                        <a:effectLst/>
                        <a:latin typeface="Arial" panose="020B0604020202020204" pitchFamily="34" charset="0"/>
                        <a:ea typeface="+mn-ea"/>
                        <a:cs typeface="Arial" panose="020B0604020202020204" pitchFamily="34" charset="0"/>
                      </a:endParaRPr>
                    </a:p>
                    <a:p>
                      <a:endParaRPr lang="pl-PL" sz="900" kern="1200" dirty="0">
                        <a:solidFill>
                          <a:schemeClr val="dk1"/>
                        </a:solidFill>
                        <a:effectLst/>
                        <a:latin typeface="Arial" panose="020B0604020202020204" pitchFamily="34" charset="0"/>
                        <a:ea typeface="+mn-ea"/>
                        <a:cs typeface="Arial" panose="020B0604020202020204" pitchFamily="34" charset="0"/>
                      </a:endParaRPr>
                    </a:p>
                    <a:p>
                      <a:r>
                        <a:rPr lang="pl-PL" sz="900" b="1" kern="1200" dirty="0">
                          <a:solidFill>
                            <a:schemeClr val="dk1"/>
                          </a:solidFill>
                          <a:effectLst/>
                          <a:latin typeface="Arial" panose="020B0604020202020204" pitchFamily="34" charset="0"/>
                          <a:ea typeface="+mn-ea"/>
                          <a:cs typeface="Arial" panose="020B0604020202020204" pitchFamily="34" charset="0"/>
                        </a:rPr>
                        <a:t>TRASA PATROLU :</a:t>
                      </a:r>
                      <a:endParaRPr lang="pl-PL" sz="900" kern="1200" dirty="0">
                        <a:solidFill>
                          <a:schemeClr val="dk1"/>
                        </a:solidFill>
                        <a:effectLst/>
                        <a:latin typeface="Arial" panose="020B0604020202020204" pitchFamily="34" charset="0"/>
                        <a:ea typeface="+mn-ea"/>
                        <a:cs typeface="Arial" panose="020B0604020202020204" pitchFamily="34" charset="0"/>
                      </a:endParaRPr>
                    </a:p>
                    <a:p>
                      <a:pPr algn="just"/>
                      <a:r>
                        <a:rPr lang="pl-PL" sz="900" kern="1200" dirty="0">
                          <a:solidFill>
                            <a:schemeClr val="dk1"/>
                          </a:solidFill>
                          <a:effectLst/>
                          <a:latin typeface="Arial" panose="020B0604020202020204" pitchFamily="34" charset="0"/>
                          <a:ea typeface="+mn-ea"/>
                          <a:cs typeface="Arial" panose="020B0604020202020204" pitchFamily="34" charset="0"/>
                        </a:rPr>
                        <a:t>Od</a:t>
                      </a:r>
                      <a:r>
                        <a:rPr lang="pl-PL" sz="900" kern="1200" baseline="0" dirty="0">
                          <a:solidFill>
                            <a:schemeClr val="dk1"/>
                          </a:solidFill>
                          <a:effectLst/>
                          <a:latin typeface="Arial" panose="020B0604020202020204" pitchFamily="34" charset="0"/>
                          <a:ea typeface="+mn-ea"/>
                          <a:cs typeface="Arial" panose="020B0604020202020204" pitchFamily="34" charset="0"/>
                        </a:rPr>
                        <a:t> garażu nr 38 w kierunku bramy nr 8, dalej wzdłuż opłotowania wzdłuż OSF do bramy nr 9 oraz wzdłuż opłotowania od strony marketu KAUFLAND w kierunku budynku MPS nr 28 </a:t>
                      </a:r>
                      <a:r>
                        <a:rPr lang="pl-PL" sz="900" kern="1200" baseline="0" dirty="0" err="1">
                          <a:solidFill>
                            <a:schemeClr val="dk1"/>
                          </a:solidFill>
                          <a:effectLst/>
                          <a:latin typeface="Arial" panose="020B0604020202020204" pitchFamily="34" charset="0"/>
                          <a:ea typeface="+mn-ea"/>
                          <a:cs typeface="Arial" panose="020B0604020202020204" pitchFamily="34" charset="0"/>
                        </a:rPr>
                        <a:t>następniew</a:t>
                      </a:r>
                      <a:r>
                        <a:rPr lang="pl-PL" sz="900" kern="1200" baseline="0" dirty="0">
                          <a:solidFill>
                            <a:schemeClr val="dk1"/>
                          </a:solidFill>
                          <a:effectLst/>
                          <a:latin typeface="Arial" panose="020B0604020202020204" pitchFamily="34" charset="0"/>
                          <a:ea typeface="+mn-ea"/>
                          <a:cs typeface="Arial" panose="020B0604020202020204" pitchFamily="34" charset="0"/>
                        </a:rPr>
                        <a:t> kierunku garażu nr 38.</a:t>
                      </a:r>
                      <a:r>
                        <a:rPr lang="pl-PL" sz="900" kern="1200" dirty="0">
                          <a:solidFill>
                            <a:schemeClr val="dk1"/>
                          </a:solidFill>
                          <a:effectLst/>
                          <a:latin typeface="Arial" panose="020B0604020202020204" pitchFamily="34" charset="0"/>
                          <a:ea typeface="+mn-ea"/>
                          <a:cs typeface="Arial" panose="020B0604020202020204" pitchFamily="34" charset="0"/>
                        </a:rPr>
                        <a:t> </a:t>
                      </a:r>
                    </a:p>
                    <a:p>
                      <a:pPr algn="just"/>
                      <a:endParaRPr lang="pl-PL" sz="900" kern="1200" dirty="0">
                        <a:solidFill>
                          <a:schemeClr val="dk1"/>
                        </a:solidFill>
                        <a:effectLst/>
                        <a:latin typeface="Arial" panose="020B0604020202020204" pitchFamily="34" charset="0"/>
                        <a:ea typeface="+mn-ea"/>
                        <a:cs typeface="Arial" panose="020B0604020202020204" pitchFamily="34" charset="0"/>
                      </a:endParaRPr>
                    </a:p>
                    <a:p>
                      <a:pPr algn="just"/>
                      <a:endParaRPr lang="pl-PL" sz="900" kern="1200" dirty="0">
                        <a:solidFill>
                          <a:schemeClr val="dk1"/>
                        </a:solidFill>
                        <a:effectLst/>
                        <a:latin typeface="Arial" panose="020B0604020202020204" pitchFamily="34" charset="0"/>
                        <a:ea typeface="+mn-ea"/>
                        <a:cs typeface="Arial" panose="020B0604020202020204" pitchFamily="34" charset="0"/>
                      </a:endParaRPr>
                    </a:p>
                    <a:p>
                      <a:pPr algn="just"/>
                      <a:endParaRPr lang="pl-PL" sz="900" kern="1200" dirty="0">
                        <a:solidFill>
                          <a:schemeClr val="dk1"/>
                        </a:solidFill>
                        <a:effectLst/>
                        <a:latin typeface="Arial" panose="020B0604020202020204" pitchFamily="34" charset="0"/>
                        <a:ea typeface="+mn-ea"/>
                        <a:cs typeface="Arial" panose="020B0604020202020204" pitchFamily="34" charset="0"/>
                      </a:endParaRPr>
                    </a:p>
                    <a:p>
                      <a:r>
                        <a:rPr lang="pl-PL" sz="900" b="1" kern="1200" dirty="0">
                          <a:solidFill>
                            <a:schemeClr val="dk1"/>
                          </a:solidFill>
                          <a:effectLst/>
                          <a:latin typeface="Arial" panose="020B0604020202020204" pitchFamily="34" charset="0"/>
                          <a:ea typeface="+mn-ea"/>
                          <a:cs typeface="Arial" panose="020B0604020202020204" pitchFamily="34" charset="0"/>
                        </a:rPr>
                        <a:t>OCHRONIE</a:t>
                      </a:r>
                      <a:r>
                        <a:rPr lang="pl-PL" sz="900" b="1" kern="1200" baseline="0" dirty="0">
                          <a:solidFill>
                            <a:schemeClr val="dk1"/>
                          </a:solidFill>
                          <a:effectLst/>
                          <a:latin typeface="Arial" panose="020B0604020202020204" pitchFamily="34" charset="0"/>
                          <a:ea typeface="+mn-ea"/>
                          <a:cs typeface="Arial" panose="020B0604020202020204" pitchFamily="34" charset="0"/>
                        </a:rPr>
                        <a:t> I </a:t>
                      </a:r>
                      <a:r>
                        <a:rPr lang="pl-PL" sz="900" b="1" kern="1200" dirty="0">
                          <a:solidFill>
                            <a:schemeClr val="dk1"/>
                          </a:solidFill>
                          <a:effectLst/>
                          <a:latin typeface="Arial" panose="020B0604020202020204" pitchFamily="34" charset="0"/>
                          <a:ea typeface="+mn-ea"/>
                          <a:cs typeface="Arial" panose="020B0604020202020204" pitchFamily="34" charset="0"/>
                        </a:rPr>
                        <a:t>SPRAWDZENIU PODLEGAJĄ:</a:t>
                      </a:r>
                      <a:endParaRPr lang="pl-PL" sz="900" kern="1200" dirty="0">
                        <a:solidFill>
                          <a:schemeClr val="dk1"/>
                        </a:solidFill>
                        <a:effectLst/>
                        <a:latin typeface="Arial" panose="020B0604020202020204" pitchFamily="34" charset="0"/>
                        <a:ea typeface="+mn-ea"/>
                        <a:cs typeface="Arial" panose="020B0604020202020204"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kern="1200" dirty="0">
                          <a:solidFill>
                            <a:schemeClr val="dk1"/>
                          </a:solidFill>
                          <a:effectLst/>
                          <a:latin typeface="Arial" panose="020B0604020202020204" pitchFamily="34" charset="0"/>
                          <a:ea typeface="+mn-ea"/>
                          <a:cs typeface="Arial" panose="020B0604020202020204" pitchFamily="34" charset="0"/>
                        </a:rPr>
                        <a:t>Podwójnie</a:t>
                      </a:r>
                      <a:r>
                        <a:rPr lang="pl-PL" sz="900" kern="1200" baseline="0" dirty="0">
                          <a:solidFill>
                            <a:schemeClr val="dk1"/>
                          </a:solidFill>
                          <a:effectLst/>
                          <a:latin typeface="Arial" panose="020B0604020202020204" pitchFamily="34" charset="0"/>
                          <a:ea typeface="+mn-ea"/>
                          <a:cs typeface="Arial" panose="020B0604020202020204" pitchFamily="34" charset="0"/>
                        </a:rPr>
                        <a:t> ogrodzone magazyny MPS bud. nr 27, stacja paliw nr 28, kontener MPS nr 29, KMMW (kontener nr 54), </a:t>
                      </a:r>
                      <a:r>
                        <a:rPr lang="pl-PL" sz="900" kern="1200" baseline="0" dirty="0" err="1">
                          <a:solidFill>
                            <a:schemeClr val="dk1"/>
                          </a:solidFill>
                          <a:effectLst/>
                          <a:latin typeface="Arial" panose="020B0604020202020204" pitchFamily="34" charset="0"/>
                          <a:ea typeface="+mn-ea"/>
                          <a:cs typeface="Arial" panose="020B0604020202020204" pitchFamily="34" charset="0"/>
                        </a:rPr>
                        <a:t>SpW</a:t>
                      </a:r>
                      <a:r>
                        <a:rPr lang="pl-PL" sz="900" kern="1200" baseline="0" dirty="0">
                          <a:solidFill>
                            <a:schemeClr val="dk1"/>
                          </a:solidFill>
                          <a:effectLst/>
                          <a:latin typeface="Arial" panose="020B0604020202020204" pitchFamily="34" charset="0"/>
                          <a:ea typeface="+mn-ea"/>
                          <a:cs typeface="Arial" panose="020B0604020202020204" pitchFamily="34" charset="0"/>
                        </a:rPr>
                        <a:t> znajdujący się na płytach postojowych PST, brama nr 9,  budka wartownicza, radiotelefon, telefon, latarka, ogrodzenie zewnętrzne, rejon OSF.</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900" kern="1200" baseline="0" dirty="0">
                        <a:solidFill>
                          <a:schemeClr val="dk1"/>
                        </a:solidFill>
                        <a:effectLst/>
                        <a:latin typeface="Arial" panose="020B0604020202020204" pitchFamily="34" charset="0"/>
                        <a:ea typeface="+mn-ea"/>
                        <a:cs typeface="Arial" panose="020B0604020202020204" pitchFamily="34" charset="0"/>
                      </a:endParaRPr>
                    </a:p>
                    <a:p>
                      <a:endParaRPr lang="pl-PL" sz="900" kern="1200" baseline="0" dirty="0">
                        <a:solidFill>
                          <a:schemeClr val="dk1"/>
                        </a:solidFill>
                        <a:effectLst/>
                        <a:latin typeface="Arial" panose="020B0604020202020204" pitchFamily="34" charset="0"/>
                        <a:ea typeface="+mn-ea"/>
                        <a:cs typeface="Arial" panose="020B0604020202020204" pitchFamily="34" charset="0"/>
                      </a:endParaRPr>
                    </a:p>
                    <a:p>
                      <a:r>
                        <a:rPr lang="pl-PL" sz="900" kern="1200" dirty="0">
                          <a:solidFill>
                            <a:schemeClr val="dk1"/>
                          </a:solidFill>
                          <a:effectLst/>
                          <a:latin typeface="Arial" panose="020B0604020202020204" pitchFamily="34" charset="0"/>
                          <a:ea typeface="+mn-ea"/>
                          <a:cs typeface="Arial" panose="020B0604020202020204" pitchFamily="34" charset="0"/>
                        </a:rPr>
                        <a:t>  </a:t>
                      </a:r>
                    </a:p>
                    <a:p>
                      <a:endParaRPr lang="pl-PL" sz="900" kern="1200" dirty="0">
                        <a:solidFill>
                          <a:schemeClr val="dk1"/>
                        </a:solidFill>
                        <a:effectLst/>
                        <a:latin typeface="Arial" panose="020B0604020202020204" pitchFamily="34" charset="0"/>
                        <a:ea typeface="+mn-ea"/>
                        <a:cs typeface="Arial" panose="020B0604020202020204" pitchFamily="34" charset="0"/>
                      </a:endParaRPr>
                    </a:p>
                    <a:p>
                      <a:r>
                        <a:rPr lang="pl-PL" sz="900" kern="1200" dirty="0">
                          <a:solidFill>
                            <a:schemeClr val="dk1"/>
                          </a:solidFill>
                          <a:effectLst/>
                          <a:latin typeface="Arial" panose="020B0604020202020204" pitchFamily="34" charset="0"/>
                          <a:ea typeface="+mn-ea"/>
                          <a:cs typeface="Arial" panose="020B0604020202020204" pitchFamily="34" charset="0"/>
                        </a:rPr>
                        <a:t>O stwierdzonych niedociągnięciach melduje dowódcy warty za pomocą  środków łączności.</a:t>
                      </a: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4" name="Tabela 13"/>
          <p:cNvGraphicFramePr>
            <a:graphicFrameLocks noGrp="1"/>
          </p:cNvGraphicFramePr>
          <p:nvPr>
            <p:extLst>
              <p:ext uri="{D42A27DB-BD31-4B8C-83A1-F6EECF244321}">
                <p14:modId xmlns:p14="http://schemas.microsoft.com/office/powerpoint/2010/main" val="1962484500"/>
              </p:ext>
            </p:extLst>
          </p:nvPr>
        </p:nvGraphicFramePr>
        <p:xfrm>
          <a:off x="2893965" y="2362065"/>
          <a:ext cx="4354471" cy="9456420"/>
        </p:xfrm>
        <a:graphic>
          <a:graphicData uri="http://schemas.openxmlformats.org/drawingml/2006/table">
            <a:tbl>
              <a:tblPr firstRow="1" bandRow="1">
                <a:tableStyleId>{5C22544A-7EE6-4342-B048-85BDC9FD1C3A}</a:tableStyleId>
              </a:tblPr>
              <a:tblGrid>
                <a:gridCol w="4354471">
                  <a:extLst>
                    <a:ext uri="{9D8B030D-6E8A-4147-A177-3AD203B41FA5}">
                      <a16:colId xmlns:a16="http://schemas.microsoft.com/office/drawing/2014/main" val="3210592989"/>
                    </a:ext>
                  </a:extLst>
                </a:gridCol>
              </a:tblGrid>
              <a:tr h="445567">
                <a:tc>
                  <a:txBody>
                    <a:bodyPr/>
                    <a:lstStyle/>
                    <a:p>
                      <a:pPr algn="ctr"/>
                      <a:endParaRPr lang="pl-PL" sz="700" b="1" kern="1200" dirty="0">
                        <a:ln>
                          <a:noFill/>
                        </a:ln>
                        <a:solidFill>
                          <a:schemeClr val="lt1"/>
                        </a:solidFill>
                        <a:effectLst/>
                        <a:latin typeface="Arial" panose="020B0604020202020204" pitchFamily="34" charset="0"/>
                        <a:ea typeface="+mn-ea"/>
                        <a:cs typeface="Arial" panose="020B0604020202020204" pitchFamily="34" charset="0"/>
                      </a:endParaRPr>
                    </a:p>
                    <a:p>
                      <a:pPr algn="ctr"/>
                      <a:r>
                        <a:rPr lang="pl-PL" sz="1900" b="1" kern="1200" dirty="0">
                          <a:ln>
                            <a:noFill/>
                          </a:ln>
                          <a:solidFill>
                            <a:schemeClr val="lt1"/>
                          </a:solidFill>
                          <a:effectLst/>
                          <a:latin typeface="Arial" panose="020B0604020202020204" pitchFamily="34" charset="0"/>
                          <a:ea typeface="+mn-ea"/>
                          <a:cs typeface="Arial" panose="020B0604020202020204" pitchFamily="34" charset="0"/>
                        </a:rPr>
                        <a:t>OBOWIĄZKI</a:t>
                      </a:r>
                      <a:endParaRPr lang="pl-PL" sz="1900" dirty="0">
                        <a:ln>
                          <a:noFill/>
                        </a:ln>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8730326">
                <a:tc>
                  <a:txBody>
                    <a:bodyPr/>
                    <a:lstStyle/>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Służbę pełnić z bronią </a:t>
                      </a:r>
                      <a:r>
                        <a:rPr lang="pl-PL" sz="1050" kern="1200" dirty="0">
                          <a:ln>
                            <a:noFill/>
                          </a:ln>
                          <a:solidFill>
                            <a:schemeClr val="dk1"/>
                          </a:solidFill>
                          <a:effectLst/>
                          <a:latin typeface="Arial" panose="020B0604020202020204" pitchFamily="34" charset="0"/>
                          <a:ea typeface="+mn-ea"/>
                          <a:cs typeface="Arial" panose="020B0604020202020204" pitchFamily="34" charset="0"/>
                        </a:rPr>
                        <a:t>5,56 mm </a:t>
                      </a:r>
                      <a:r>
                        <a:rPr lang="pl-PL" sz="105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BERYL, BERYL-C, 5,56 </a:t>
                      </a:r>
                      <a:r>
                        <a:rPr lang="pl-PL" sz="1050" kern="1200" dirty="0">
                          <a:ln>
                            <a:noFill/>
                          </a:ln>
                          <a:solidFill>
                            <a:schemeClr val="dk1"/>
                          </a:solidFill>
                          <a:effectLst/>
                          <a:latin typeface="Arial" panose="020B0604020202020204" pitchFamily="34" charset="0"/>
                          <a:ea typeface="+mn-ea"/>
                          <a:cs typeface="Arial" panose="020B0604020202020204" pitchFamily="34" charset="0"/>
                        </a:rPr>
                        <a:t>mm </a:t>
                      </a:r>
                      <a:r>
                        <a:rPr lang="pl-PL" sz="105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MINI BERYL, MINI BERYL-C</a:t>
                      </a:r>
                      <a:r>
                        <a:rPr lang="pl-PL" sz="1050" kern="120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solidFill>
                            <a:schemeClr val="dk1"/>
                          </a:solidFill>
                          <a:effectLst/>
                          <a:latin typeface="Arial" panose="020B0604020202020204" pitchFamily="34" charset="0"/>
                          <a:ea typeface="+mn-ea"/>
                          <a:cs typeface="Arial" panose="020B0604020202020204" pitchFamily="34" charset="0"/>
                        </a:rPr>
                        <a:t>w położeniu przez pierś z lufą skierowaną w</a:t>
                      </a:r>
                      <a:r>
                        <a:rPr lang="pl-PL" sz="1050" kern="1200" baseline="0" dirty="0">
                          <a:solidFill>
                            <a:schemeClr val="dk1"/>
                          </a:solidFill>
                          <a:effectLst/>
                          <a:latin typeface="Arial" panose="020B0604020202020204" pitchFamily="34" charset="0"/>
                          <a:ea typeface="+mn-ea"/>
                          <a:cs typeface="Arial" panose="020B0604020202020204" pitchFamily="34" charset="0"/>
                        </a:rPr>
                        <a:t> dół.</a:t>
                      </a:r>
                    </a:p>
                    <a:p>
                      <a:pPr marL="106363" lvl="0" indent="-106363" algn="just" defTabSz="1316038">
                        <a:buFont typeface="+mj-lt"/>
                        <a:buAutoNum type="arabicPeriod"/>
                      </a:pPr>
                      <a:r>
                        <a:rPr lang="pl-PL" sz="1050" dirty="0">
                          <a:effectLst/>
                          <a:latin typeface="Arial" panose="020B0604020202020204" pitchFamily="34" charset="0"/>
                          <a:ea typeface="Calibri" panose="020F0502020204030204" pitchFamily="34" charset="0"/>
                        </a:rPr>
                        <a:t>Czujnie strzec i zdecydowanie bronić powierzony pod ochronę ogrodzony Kontenerowy Magazyn Materiałów Wybuchowych (KMMW) - kontener nr 54, obiekty, magazyny oraz </a:t>
                      </a:r>
                      <a:r>
                        <a:rPr lang="pl-PL" sz="1050" dirty="0" err="1">
                          <a:effectLst/>
                          <a:latin typeface="Arial" panose="020B0604020202020204" pitchFamily="34" charset="0"/>
                          <a:ea typeface="Calibri" panose="020F0502020204030204" pitchFamily="34" charset="0"/>
                        </a:rPr>
                        <a:t>SpW</a:t>
                      </a:r>
                      <a:r>
                        <a:rPr lang="pl-PL" sz="1050" dirty="0">
                          <a:effectLst/>
                          <a:latin typeface="Arial" panose="020B0604020202020204" pitchFamily="34" charset="0"/>
                          <a:ea typeface="Calibri" panose="020F0502020204030204" pitchFamily="34" charset="0"/>
                        </a:rPr>
                        <a:t>.</a:t>
                      </a:r>
                    </a:p>
                    <a:p>
                      <a:pPr marL="106363" lvl="0" indent="-106363" algn="just">
                        <a:buFont typeface="+mj-lt"/>
                        <a:buAutoNum type="arabicPeriod"/>
                      </a:pPr>
                      <a:r>
                        <a:rPr lang="pl-PL" sz="1050" dirty="0">
                          <a:effectLst/>
                          <a:latin typeface="Arial" panose="020B0604020202020204" pitchFamily="34" charset="0"/>
                          <a:ea typeface="Calibri" panose="020F0502020204030204" pitchFamily="34" charset="0"/>
                        </a:rPr>
                        <a:t>Zezwalać na: </a:t>
                      </a:r>
                      <a:r>
                        <a:rPr lang="pl-PL" sz="1050" dirty="0" err="1">
                          <a:effectLst/>
                          <a:latin typeface="Arial" panose="020B0604020202020204" pitchFamily="34" charset="0"/>
                          <a:ea typeface="Calibri" panose="020F0502020204030204" pitchFamily="34" charset="0"/>
                        </a:rPr>
                        <a:t>rozplombowanie</a:t>
                      </a:r>
                      <a:r>
                        <a:rPr lang="pl-PL" sz="1050" dirty="0">
                          <a:effectLst/>
                          <a:latin typeface="Arial" panose="020B0604020202020204" pitchFamily="34" charset="0"/>
                          <a:ea typeface="Calibri" panose="020F0502020204030204" pitchFamily="34" charset="0"/>
                        </a:rPr>
                        <a:t>, wejście do stacji </a:t>
                      </a:r>
                      <a:br>
                        <a:rPr lang="pl-PL" sz="1050" dirty="0">
                          <a:effectLst/>
                          <a:latin typeface="Arial" panose="020B0604020202020204" pitchFamily="34" charset="0"/>
                          <a:ea typeface="Calibri" panose="020F0502020204030204" pitchFamily="34" charset="0"/>
                        </a:rPr>
                      </a:br>
                      <a:r>
                        <a:rPr lang="pl-PL" sz="1050" dirty="0">
                          <a:effectLst/>
                          <a:latin typeface="Arial" panose="020B0604020202020204" pitchFamily="34" charset="0"/>
                          <a:ea typeface="Calibri" panose="020F0502020204030204" pitchFamily="34" charset="0"/>
                        </a:rPr>
                        <a:t>i magazynów MPS w budynku nr 27,28,29 tylko uprawnionemu magazynierowi za zgodą dowódcy warty.</a:t>
                      </a:r>
                    </a:p>
                    <a:p>
                      <a:pPr marL="106363" lvl="0" indent="-106363" algn="just">
                        <a:spcAft>
                          <a:spcPts val="0"/>
                        </a:spcAft>
                        <a:buFont typeface="+mj-lt"/>
                        <a:buAutoNum type="arabicPeriod"/>
                        <a:tabLst>
                          <a:tab pos="108585" algn="l"/>
                        </a:tabLst>
                      </a:pPr>
                      <a:r>
                        <a:rPr lang="pl-PL" sz="1050" dirty="0">
                          <a:effectLst/>
                          <a:latin typeface="Arial" panose="020B0604020202020204" pitchFamily="34" charset="0"/>
                          <a:ea typeface="Calibri" panose="020F0502020204030204" pitchFamily="34" charset="0"/>
                        </a:rPr>
                        <a:t>Po zakończeniu pracy w magazynie MPS, hali remontowej sprawdzić ich zamknięcie i oplombowanie zgodnie ze „wzorem plomb i pieczęci”.</a:t>
                      </a:r>
                      <a:endParaRPr lang="pl-PL" sz="1050" kern="1200" dirty="0">
                        <a:solidFill>
                          <a:schemeClr val="dk1"/>
                        </a:solidFill>
                        <a:effectLst/>
                        <a:latin typeface="Arial" panose="020B0604020202020204" pitchFamily="34" charset="0"/>
                        <a:ea typeface="+mn-ea"/>
                        <a:cs typeface="Arial" panose="020B0604020202020204" pitchFamily="34" charset="0"/>
                      </a:endParaRPr>
                    </a:p>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Patrolować teren zgodnie z trasą patrolowania.</a:t>
                      </a:r>
                    </a:p>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Każdorazowo </a:t>
                      </a:r>
                      <a:r>
                        <a:rPr lang="pl-PL" sz="1050" dirty="0">
                          <a:effectLst/>
                          <a:latin typeface="Arial" panose="020B0604020202020204" pitchFamily="34" charset="0"/>
                          <a:ea typeface="Calibri" panose="020F0502020204030204" pitchFamily="34" charset="0"/>
                        </a:rPr>
                        <a:t>podczas obejmowania posterunku przyjąć ochraniane obiekty i mienie zwracając szczególną uwagę na stan ich zabezpieczenia oraz na zgodność plomb ze wzorem na drzwiach i bramach ochranianych obiektów.</a:t>
                      </a:r>
                    </a:p>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Zezwalać </a:t>
                      </a:r>
                      <a:r>
                        <a:rPr lang="pl-PL" sz="1050" dirty="0">
                          <a:effectLst/>
                          <a:latin typeface="Arial" panose="020B0604020202020204" pitchFamily="34" charset="0"/>
                          <a:ea typeface="Calibri" panose="020F0502020204030204" pitchFamily="34" charset="0"/>
                        </a:rPr>
                        <a:t>na </a:t>
                      </a:r>
                      <a:r>
                        <a:rPr lang="pl-PL" sz="1050" dirty="0" err="1">
                          <a:effectLst/>
                          <a:latin typeface="Arial" panose="020B0604020202020204" pitchFamily="34" charset="0"/>
                          <a:ea typeface="Calibri" panose="020F0502020204030204" pitchFamily="34" charset="0"/>
                        </a:rPr>
                        <a:t>rozplombowanie</a:t>
                      </a:r>
                      <a:r>
                        <a:rPr lang="pl-PL" sz="1050" dirty="0">
                          <a:effectLst/>
                          <a:latin typeface="Arial" panose="020B0604020202020204" pitchFamily="34" charset="0"/>
                          <a:ea typeface="Calibri" panose="020F0502020204030204" pitchFamily="34" charset="0"/>
                        </a:rPr>
                        <a:t> ochranianego KMMW kontener </a:t>
                      </a:r>
                      <a:br>
                        <a:rPr lang="pl-PL" sz="1050" dirty="0">
                          <a:effectLst/>
                          <a:latin typeface="Arial" panose="020B0604020202020204" pitchFamily="34" charset="0"/>
                          <a:ea typeface="Calibri" panose="020F0502020204030204" pitchFamily="34" charset="0"/>
                        </a:rPr>
                      </a:br>
                      <a:r>
                        <a:rPr lang="pl-PL" sz="1050" dirty="0">
                          <a:effectLst/>
                          <a:latin typeface="Arial" panose="020B0604020202020204" pitchFamily="34" charset="0"/>
                          <a:ea typeface="Calibri" panose="020F0502020204030204" pitchFamily="34" charset="0"/>
                        </a:rPr>
                        <a:t>nr 54 tylko uprawnionym  osobom funkcyjnym z PS za zgodą dowódcy  warty, który odnotowuje przybyłe osoby do „Książki ewidencji osób przebywających w obszarze podlegającym szczególnej ochronie”.</a:t>
                      </a:r>
                    </a:p>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Po </a:t>
                      </a:r>
                      <a:r>
                        <a:rPr lang="pl-PL" sz="1050" dirty="0">
                          <a:effectLst/>
                          <a:latin typeface="Arial" panose="020B0604020202020204" pitchFamily="34" charset="0"/>
                          <a:ea typeface="Calibri" panose="020F0502020204030204" pitchFamily="34" charset="0"/>
                        </a:rPr>
                        <a:t>zakończeniu pracy w magazynach sprawdzić ich zamknięcie </a:t>
                      </a:r>
                      <a:br>
                        <a:rPr lang="pl-PL" sz="1050" dirty="0">
                          <a:effectLst/>
                          <a:latin typeface="Arial" panose="020B0604020202020204" pitchFamily="34" charset="0"/>
                          <a:ea typeface="Calibri" panose="020F0502020204030204" pitchFamily="34" charset="0"/>
                        </a:rPr>
                      </a:br>
                      <a:r>
                        <a:rPr lang="pl-PL" sz="1050" dirty="0">
                          <a:effectLst/>
                          <a:latin typeface="Arial" panose="020B0604020202020204" pitchFamily="34" charset="0"/>
                          <a:ea typeface="Calibri" panose="020F0502020204030204" pitchFamily="34" charset="0"/>
                        </a:rPr>
                        <a:t>i oplombowanie.</a:t>
                      </a:r>
                      <a:endParaRPr lang="pl-PL" sz="1050" kern="1200" dirty="0">
                        <a:solidFill>
                          <a:schemeClr val="dk1"/>
                        </a:solidFill>
                        <a:effectLst/>
                        <a:latin typeface="Arial" panose="020B0604020202020204" pitchFamily="34" charset="0"/>
                        <a:ea typeface="+mn-ea"/>
                        <a:cs typeface="Arial" panose="020B0604020202020204" pitchFamily="34" charset="0"/>
                      </a:endParaRPr>
                    </a:p>
                    <a:p>
                      <a:pPr marL="106363" lvl="0" indent="-106363" algn="just">
                        <a:buFont typeface="+mj-lt"/>
                        <a:buAutoNum type="arabicPeriod"/>
                      </a:pPr>
                      <a:r>
                        <a:rPr lang="pl-PL" sz="1050" kern="1200" dirty="0">
                          <a:ln>
                            <a:noFill/>
                          </a:ln>
                          <a:solidFill>
                            <a:schemeClr val="dk1"/>
                          </a:solidFill>
                          <a:effectLst/>
                          <a:latin typeface="Arial" panose="020B0604020202020204" pitchFamily="34" charset="0"/>
                          <a:ea typeface="+mn-ea"/>
                          <a:cs typeface="Arial" panose="020B0604020202020204" pitchFamily="34" charset="0"/>
                        </a:rPr>
                        <a:t>Nie zezwalać na przebywanie w PST </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w rejonie magazynów </a:t>
                      </a:r>
                      <a:br>
                        <a:rPr lang="pl-PL" sz="1050" kern="1200" baseline="0" dirty="0">
                          <a:ln>
                            <a:noFill/>
                          </a:ln>
                          <a:solidFill>
                            <a:schemeClr val="dk1"/>
                          </a:solidFill>
                          <a:effectLst/>
                          <a:latin typeface="Arial" panose="020B0604020202020204" pitchFamily="34" charset="0"/>
                          <a:ea typeface="+mn-ea"/>
                          <a:cs typeface="Arial" panose="020B0604020202020204" pitchFamily="34" charset="0"/>
                        </a:rPr>
                      </a:b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i garaży oraz innych obiektach i pojazdach wolnostojących </a:t>
                      </a:r>
                      <a:r>
                        <a:rPr lang="pl-PL" sz="1050" kern="1200" dirty="0">
                          <a:ln>
                            <a:noFill/>
                          </a:ln>
                          <a:solidFill>
                            <a:schemeClr val="dk1"/>
                          </a:solidFill>
                          <a:effectLst/>
                          <a:latin typeface="Arial" panose="020B0604020202020204" pitchFamily="34" charset="0"/>
                          <a:ea typeface="+mn-ea"/>
                          <a:cs typeface="Arial" panose="020B0604020202020204" pitchFamily="34" charset="0"/>
                        </a:rPr>
                        <a:t>osób</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nieupoważnionych w dni wolne od pracy, oraz w dni pracujące  po godz. 16.00.</a:t>
                      </a:r>
                    </a:p>
                    <a:p>
                      <a:pPr marL="106363" lvl="0" indent="-106363" algn="just">
                        <a:buFont typeface="+mj-lt"/>
                        <a:buAutoNum type="arabicPeriod"/>
                      </a:pPr>
                      <a:r>
                        <a:rPr lang="pl-PL" sz="1050" kern="1200" dirty="0">
                          <a:ln>
                            <a:noFill/>
                          </a:ln>
                          <a:solidFill>
                            <a:schemeClr val="dk1"/>
                          </a:solidFill>
                          <a:effectLst/>
                          <a:latin typeface="Arial" panose="020B0604020202020204" pitchFamily="34" charset="0"/>
                          <a:ea typeface="+mn-ea"/>
                          <a:cs typeface="Arial" panose="020B0604020202020204" pitchFamily="34" charset="0"/>
                        </a:rPr>
                        <a:t>Nie dopuszczać na odległość 50 m. żadnych osób z wyjątkiem przełożonych oraz osób im towarzyszących. Ująć wszystkie osoby nieuprawnione znajdujące się na terenie posterunku</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i natychmiast powiadomić dowódcę warty, radiotelefonem,</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pilotem</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napadowym lub strzałem w górę.</a:t>
                      </a:r>
                    </a:p>
                    <a:p>
                      <a:pPr marL="106363" lvl="0" indent="-106363" algn="just">
                        <a:buFont typeface="+mj-lt"/>
                        <a:buAutoNum type="arabicPeriod"/>
                      </a:pPr>
                      <a:r>
                        <a:rPr lang="pl-PL" sz="1050" kern="1200" dirty="0">
                          <a:solidFill>
                            <a:schemeClr val="dk1"/>
                          </a:solidFill>
                          <a:effectLst/>
                          <a:latin typeface="Arial" panose="020B0604020202020204" pitchFamily="34" charset="0"/>
                          <a:ea typeface="+mn-ea"/>
                          <a:cs typeface="Arial" panose="020B0604020202020204" pitchFamily="34" charset="0"/>
                        </a:rPr>
                        <a:t>Nie</a:t>
                      </a:r>
                      <a:r>
                        <a:rPr lang="pl-PL" sz="1050" kern="1200" baseline="0" dirty="0">
                          <a:solidFill>
                            <a:schemeClr val="dk1"/>
                          </a:solidFill>
                          <a:effectLst/>
                          <a:latin typeface="Arial" panose="020B0604020202020204" pitchFamily="34" charset="0"/>
                          <a:ea typeface="+mn-ea"/>
                          <a:cs typeface="Arial" panose="020B0604020202020204" pitchFamily="34" charset="0"/>
                        </a:rPr>
                        <a:t> </a:t>
                      </a:r>
                      <a:r>
                        <a:rPr lang="pl-PL" sz="1050" kern="1200" dirty="0">
                          <a:solidFill>
                            <a:schemeClr val="dk1"/>
                          </a:solidFill>
                          <a:effectLst/>
                          <a:latin typeface="Arial" panose="020B0604020202020204" pitchFamily="34" charset="0"/>
                          <a:ea typeface="+mn-ea"/>
                          <a:cs typeface="Arial" panose="020B0604020202020204" pitchFamily="34" charset="0"/>
                        </a:rPr>
                        <a:t>zezwalać żadnym osobom na przechodzenie przez ogrodzenie.</a:t>
                      </a:r>
                    </a:p>
                    <a:p>
                      <a:pPr marL="106363" lvl="0" indent="-106363" algn="just">
                        <a:buFont typeface="+mj-lt"/>
                        <a:buAutoNum type="arabicPeriod"/>
                      </a:pPr>
                      <a:r>
                        <a:rPr lang="pl-PL" sz="1050" i="0" kern="1200" dirty="0">
                          <a:ln>
                            <a:noFill/>
                          </a:ln>
                          <a:solidFill>
                            <a:schemeClr val="dk1"/>
                          </a:solidFill>
                          <a:effectLst/>
                          <a:latin typeface="Arial" panose="020B0604020202020204" pitchFamily="34" charset="0"/>
                          <a:ea typeface="+mn-ea"/>
                          <a:cs typeface="Arial" panose="020B0604020202020204" pitchFamily="34" charset="0"/>
                        </a:rPr>
                        <a:t>Trasę patrolować w tempie 2 – 3 km /</a:t>
                      </a:r>
                      <a:r>
                        <a:rPr lang="pl-PL" sz="1050" kern="1200" dirty="0">
                          <a:ln>
                            <a:noFill/>
                          </a:ln>
                          <a:solidFill>
                            <a:schemeClr val="dk1"/>
                          </a:solidFill>
                          <a:effectLst/>
                          <a:latin typeface="Arial" panose="020B0604020202020204" pitchFamily="34" charset="0"/>
                          <a:ea typeface="+mn-ea"/>
                          <a:cs typeface="Arial" panose="020B0604020202020204" pitchFamily="34" charset="0"/>
                        </a:rPr>
                        <a:t> godz. </a:t>
                      </a:r>
                      <a:br>
                        <a:rPr lang="pl-PL" sz="1050" kern="1200" dirty="0">
                          <a:ln>
                            <a:noFill/>
                          </a:ln>
                          <a:solidFill>
                            <a:schemeClr val="dk1"/>
                          </a:solidFill>
                          <a:effectLst/>
                          <a:latin typeface="Arial" panose="020B0604020202020204" pitchFamily="34" charset="0"/>
                          <a:ea typeface="+mn-ea"/>
                          <a:cs typeface="Arial" panose="020B0604020202020204" pitchFamily="34" charset="0"/>
                        </a:rPr>
                      </a:br>
                      <a:r>
                        <a:rPr lang="pl-PL" sz="1050" kern="1200" dirty="0">
                          <a:ln>
                            <a:noFill/>
                          </a:ln>
                          <a:solidFill>
                            <a:schemeClr val="dk1"/>
                          </a:solidFill>
                          <a:effectLst/>
                          <a:latin typeface="Arial" panose="020B0604020202020204" pitchFamily="34" charset="0"/>
                          <a:ea typeface="+mn-ea"/>
                          <a:cs typeface="Arial" panose="020B0604020202020204" pitchFamily="34" charset="0"/>
                        </a:rPr>
                        <a:t>Co 10  - 15 minut składać meldunek o sytuacji do dowódcy warty przez</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techniczne środki łączności.</a:t>
                      </a:r>
                    </a:p>
                    <a:p>
                      <a:pPr marL="106363" lvl="0" indent="-106363" algn="just">
                        <a:buFont typeface="+mj-lt"/>
                        <a:buAutoNum type="arabicPeriod"/>
                      </a:pPr>
                      <a:r>
                        <a:rPr lang="pl-PL" sz="1050" kern="1200" dirty="0">
                          <a:ln>
                            <a:noFill/>
                          </a:ln>
                          <a:solidFill>
                            <a:schemeClr val="dk1"/>
                          </a:solidFill>
                          <a:effectLst/>
                          <a:latin typeface="Arial" panose="020B0604020202020204" pitchFamily="34" charset="0"/>
                          <a:ea typeface="+mn-ea"/>
                          <a:cs typeface="Arial" panose="020B0604020202020204" pitchFamily="34" charset="0"/>
                        </a:rPr>
                        <a:t>W przypadku napadu na obiekt lub wartownika, </a:t>
                      </a:r>
                      <a:br>
                        <a:rPr lang="pl-PL" sz="1050" kern="1200" dirty="0">
                          <a:ln>
                            <a:noFill/>
                          </a:ln>
                          <a:solidFill>
                            <a:schemeClr val="dk1"/>
                          </a:solidFill>
                          <a:effectLst/>
                          <a:latin typeface="Arial" panose="020B0604020202020204" pitchFamily="34" charset="0"/>
                          <a:ea typeface="+mn-ea"/>
                          <a:cs typeface="Arial" panose="020B0604020202020204" pitchFamily="34" charset="0"/>
                        </a:rPr>
                      </a:br>
                      <a:r>
                        <a:rPr lang="pl-PL" sz="1050" kern="1200" dirty="0">
                          <a:ln>
                            <a:noFill/>
                          </a:ln>
                          <a:solidFill>
                            <a:schemeClr val="dk1"/>
                          </a:solidFill>
                          <a:effectLst/>
                          <a:latin typeface="Arial" panose="020B0604020202020204" pitchFamily="34" charset="0"/>
                          <a:ea typeface="+mn-ea"/>
                          <a:cs typeface="Arial" panose="020B0604020202020204" pitchFamily="34" charset="0"/>
                        </a:rPr>
                        <a:t>z użyciem broni włącznie, w razie bezpośredniego zagrożenia życia, zaboru mienia, broni itp. postępować zgodnie z zasadami użycia broni palnej,</a:t>
                      </a:r>
                      <a:r>
                        <a:rPr lang="pl-PL" sz="105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050" kern="1200" dirty="0">
                          <a:ln>
                            <a:noFill/>
                          </a:ln>
                          <a:solidFill>
                            <a:schemeClr val="dk1"/>
                          </a:solidFill>
                          <a:effectLst/>
                          <a:latin typeface="Arial" panose="020B0604020202020204" pitchFamily="34" charset="0"/>
                          <a:ea typeface="+mn-ea"/>
                          <a:cs typeface="Arial" panose="020B0604020202020204" pitchFamily="34" charset="0"/>
                        </a:rPr>
                        <a:t>następnie ująć napastnika oraz powiadomić dowódcę warty radiotelefonem, pilotem napadowym lub strzałem w górę oraz wartownika na posterunku nr 2. Po ujęciu osoby postronnej nakazać jej odłożyć broń, niebezpieczne narzędzia, położyć się na ziemi z rozłożonymi szeroko rękoma i nogami, wezwać dowódcę warty.</a:t>
                      </a:r>
                    </a:p>
                    <a:p>
                      <a:pPr marL="106363" lvl="0" indent="-106363" algn="just">
                        <a:buFont typeface="+mj-lt"/>
                        <a:buAutoNum type="arabicPeriod"/>
                      </a:pPr>
                      <a:r>
                        <a:rPr lang="pl-PL" sz="1050" kern="1200" dirty="0">
                          <a:ln>
                            <a:noFill/>
                          </a:ln>
                          <a:solidFill>
                            <a:schemeClr val="dk1"/>
                          </a:solidFill>
                          <a:effectLst/>
                          <a:latin typeface="Arial" panose="020B0604020202020204" pitchFamily="34" charset="0"/>
                          <a:ea typeface="+mn-ea"/>
                          <a:cs typeface="Arial" panose="020B0604020202020204" pitchFamily="34" charset="0"/>
                        </a:rPr>
                        <a:t>W przypadku </a:t>
                      </a:r>
                      <a:r>
                        <a:rPr lang="pl-PL" sz="1050" dirty="0">
                          <a:effectLst/>
                          <a:latin typeface="Arial" panose="020B0604020202020204" pitchFamily="34" charset="0"/>
                          <a:ea typeface="Calibri" panose="020F0502020204030204" pitchFamily="34" charset="0"/>
                        </a:rPr>
                        <a:t>pożaru na posterunku wywołać dowódcę warty, przystąpić do gaszenia nie przerywając ochrony</a:t>
                      </a:r>
                      <a:r>
                        <a:rPr lang="pl-PL" sz="1050" baseline="0" dirty="0">
                          <a:effectLst/>
                          <a:latin typeface="Arial" panose="020B0604020202020204" pitchFamily="34" charset="0"/>
                          <a:ea typeface="Calibri" panose="020F0502020204030204" pitchFamily="34" charset="0"/>
                        </a:rPr>
                        <a:t> </a:t>
                      </a:r>
                      <a:r>
                        <a:rPr lang="pl-PL" sz="1050" dirty="0">
                          <a:effectLst/>
                          <a:latin typeface="Arial" panose="020B0604020202020204" pitchFamily="34" charset="0"/>
                          <a:ea typeface="Calibri" panose="020F0502020204030204" pitchFamily="34" charset="0"/>
                        </a:rPr>
                        <a:t>powierzonego posterunku.</a:t>
                      </a:r>
                      <a:endParaRPr lang="pl-PL" sz="1050" kern="1200" dirty="0">
                        <a:ln>
                          <a:noFill/>
                        </a:ln>
                        <a:solidFill>
                          <a:schemeClr val="dk1"/>
                        </a:solidFill>
                        <a:effectLst/>
                        <a:latin typeface="Arial" panose="020B0604020202020204" pitchFamily="34" charset="0"/>
                        <a:ea typeface="+mn-ea"/>
                        <a:cs typeface="Arial" panose="020B0604020202020204" pitchFamily="34" charset="0"/>
                      </a:endParaRPr>
                    </a:p>
                    <a:p>
                      <a:pPr marL="106363" lvl="0" indent="-106363" algn="just">
                        <a:buFont typeface="+mj-lt"/>
                        <a:buAutoNum type="arabicPeriod"/>
                      </a:pPr>
                      <a:r>
                        <a:rPr lang="pl-PL" sz="1050" kern="1200" dirty="0">
                          <a:ln>
                            <a:noFill/>
                          </a:ln>
                          <a:solidFill>
                            <a:schemeClr val="dk1"/>
                          </a:solidFill>
                          <a:effectLst/>
                          <a:latin typeface="Arial" panose="020B0604020202020204" pitchFamily="34" charset="0"/>
                          <a:ea typeface="+mn-ea"/>
                          <a:cs typeface="Arial" panose="020B0604020202020204" pitchFamily="34" charset="0"/>
                        </a:rPr>
                        <a:t>W razie zasłabnięcia, choroby wezwać dowódcę warty.</a:t>
                      </a:r>
                    </a:p>
                    <a:p>
                      <a:pPr marL="106363" marR="0" lvl="0" indent="-106363" algn="just" defTabSz="1280149" rtl="0" eaLnBrk="1" fontAlgn="auto" latinLnBrk="0" hangingPunct="1">
                        <a:lnSpc>
                          <a:spcPct val="100000"/>
                        </a:lnSpc>
                        <a:spcBef>
                          <a:spcPts val="0"/>
                        </a:spcBef>
                        <a:spcAft>
                          <a:spcPts val="0"/>
                        </a:spcAft>
                        <a:buClrTx/>
                        <a:buSzTx/>
                        <a:buFont typeface="+mj-lt"/>
                        <a:buAutoNum type="arabicPeriod"/>
                        <a:tabLst/>
                        <a:defRPr/>
                      </a:pPr>
                      <a:r>
                        <a:rPr kumimoji="0" lang="pl-PL" sz="105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 </a:t>
                      </a:r>
                      <a:r>
                        <a:rPr kumimoji="0" lang="pl-PL" sz="105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pitchFamily="34" charset="0"/>
                          <a:cs typeface="+mn-cs"/>
                        </a:rPr>
                        <a:t>razie utraty łączności z dowódcą  warty powiadomić dowódcę  warty o tym fakcie poprzez wartownika na posterunku nr 2.</a:t>
                      </a:r>
                    </a:p>
                    <a:p>
                      <a:pPr marL="106363" marR="0" lvl="0" indent="-106363" algn="just" defTabSz="1280149" rtl="0" eaLnBrk="1" fontAlgn="auto" latinLnBrk="0" hangingPunct="1">
                        <a:lnSpc>
                          <a:spcPct val="100000"/>
                        </a:lnSpc>
                        <a:spcBef>
                          <a:spcPts val="0"/>
                        </a:spcBef>
                        <a:spcAft>
                          <a:spcPts val="0"/>
                        </a:spcAft>
                        <a:buClrTx/>
                        <a:buSzTx/>
                        <a:buFont typeface="+mj-lt"/>
                        <a:buAutoNum type="arabicPeriod"/>
                        <a:tabLst/>
                        <a:defRPr/>
                      </a:pPr>
                      <a:r>
                        <a:rPr lang="pl-PL" sz="1050" dirty="0">
                          <a:effectLst/>
                          <a:latin typeface="Arial" panose="020B0604020202020204" pitchFamily="34" charset="0"/>
                          <a:ea typeface="Calibri" panose="020F0502020204030204" pitchFamily="34" charset="0"/>
                        </a:rPr>
                        <a:t>O przypadku zagubienia broni, amunicji, środka przymusu bezpośredniego, latarki, dokumentów wartownika natychmiast powiadomić dowódcę  warty !</a:t>
                      </a:r>
                      <a:endParaRPr lang="pl-PL" sz="1600" dirty="0">
                        <a:effectLst/>
                        <a:latin typeface="Times New Roman" panose="02020603050405020304" pitchFamily="18" charset="0"/>
                        <a:ea typeface="Times New Roman" panose="02020603050405020304" pitchFamily="18" charset="0"/>
                      </a:endParaRPr>
                    </a:p>
                    <a:p>
                      <a:pPr marL="265113" lvl="0" indent="-265113" algn="just">
                        <a:buFont typeface="+mj-lt"/>
                        <a:buAutoNum type="arabicPeriod"/>
                      </a:pP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5" name="Tabela 14"/>
          <p:cNvGraphicFramePr>
            <a:graphicFrameLocks noGrp="1"/>
          </p:cNvGraphicFramePr>
          <p:nvPr>
            <p:extLst>
              <p:ext uri="{D42A27DB-BD31-4B8C-83A1-F6EECF244321}">
                <p14:modId xmlns:p14="http://schemas.microsoft.com/office/powerpoint/2010/main" val="1974872741"/>
              </p:ext>
            </p:extLst>
          </p:nvPr>
        </p:nvGraphicFramePr>
        <p:xfrm>
          <a:off x="7248437" y="2362062"/>
          <a:ext cx="1080556" cy="5892284"/>
        </p:xfrm>
        <a:graphic>
          <a:graphicData uri="http://schemas.openxmlformats.org/drawingml/2006/table">
            <a:tbl>
              <a:tblPr firstRow="1" bandRow="1">
                <a:tableStyleId>{5C22544A-7EE6-4342-B048-85BDC9FD1C3A}</a:tableStyleId>
              </a:tblPr>
              <a:tblGrid>
                <a:gridCol w="1080556">
                  <a:extLst>
                    <a:ext uri="{9D8B030D-6E8A-4147-A177-3AD203B41FA5}">
                      <a16:colId xmlns:a16="http://schemas.microsoft.com/office/drawing/2014/main" val="3210592989"/>
                    </a:ext>
                  </a:extLst>
                </a:gridCol>
              </a:tblGrid>
              <a:tr h="886260">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Sposób przekazywania sygnałów alarmowych</a:t>
                      </a:r>
                      <a:endParaRPr lang="pl-PL" sz="1100" dirty="0">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5006024">
                <a:tc>
                  <a:txBody>
                    <a:bodyPr/>
                    <a:lstStyle/>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pl-PL" sz="7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„NAPAD”</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radiotelefonicznie</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lub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pilotem napadowym,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w ostateczności strzałem w górę</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89535" marR="89535" marT="0" marB="0">
                    <a:noFill/>
                  </a:tcPr>
                </a:tc>
                <a:extLst>
                  <a:ext uri="{0D108BD9-81ED-4DB2-BD59-A6C34878D82A}">
                    <a16:rowId xmlns:a16="http://schemas.microsoft.com/office/drawing/2014/main" val="4103454203"/>
                  </a:ext>
                </a:extLst>
              </a:tr>
            </a:tbl>
          </a:graphicData>
        </a:graphic>
      </p:graphicFrame>
      <p:sp>
        <p:nvSpPr>
          <p:cNvPr id="19" name="pole tekstowe 18"/>
          <p:cNvSpPr txBox="1"/>
          <p:nvPr/>
        </p:nvSpPr>
        <p:spPr>
          <a:xfrm>
            <a:off x="4440562" y="11729393"/>
            <a:ext cx="929833"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90 cm</a:t>
            </a:r>
          </a:p>
        </p:txBody>
      </p:sp>
      <p:sp>
        <p:nvSpPr>
          <p:cNvPr id="21" name="pole tekstowe 20"/>
          <p:cNvSpPr txBox="1"/>
          <p:nvPr/>
        </p:nvSpPr>
        <p:spPr>
          <a:xfrm rot="16200000">
            <a:off x="8339736" y="6195521"/>
            <a:ext cx="936105"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120 cm</a:t>
            </a:r>
          </a:p>
        </p:txBody>
      </p:sp>
      <p:pic>
        <p:nvPicPr>
          <p:cNvPr id="22"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080" y="1216224"/>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152813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8598" y="1114387"/>
            <a:ext cx="7072361"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1" y="111438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1" y="1147289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3"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40" y="12044402"/>
            <a:ext cx="7072361"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pole tekstowe 20"/>
          <p:cNvSpPr txBox="1"/>
          <p:nvPr/>
        </p:nvSpPr>
        <p:spPr>
          <a:xfrm>
            <a:off x="1368727" y="2392950"/>
            <a:ext cx="6929487" cy="9566337"/>
          </a:xfrm>
          <a:prstGeom prst="rect">
            <a:avLst/>
          </a:prstGeom>
          <a:noFill/>
        </p:spPr>
        <p:txBody>
          <a:bodyPr wrap="square" rtlCol="0">
            <a:spAutoFit/>
          </a:bodyPr>
          <a:lstStyle/>
          <a:p>
            <a:pPr algn="ctr"/>
            <a:r>
              <a:rPr lang="pl-PL" sz="1799" b="1" dirty="0">
                <a:latin typeface="Arial" panose="020B0604020202020204" pitchFamily="34" charset="0"/>
                <a:cs typeface="Arial" panose="020B0604020202020204" pitchFamily="34" charset="0"/>
              </a:rPr>
              <a:t>INSTRUKCJA POSTĘPOWANIA NA WYPADEK POŻARU</a:t>
            </a:r>
            <a:endParaRPr lang="pl-PL" sz="1799" dirty="0">
              <a:latin typeface="Arial" panose="020B0604020202020204" pitchFamily="34" charset="0"/>
              <a:cs typeface="Arial" panose="020B0604020202020204" pitchFamily="34" charset="0"/>
            </a:endParaRPr>
          </a:p>
          <a:p>
            <a:r>
              <a:rPr lang="pl-PL" sz="1200" dirty="0">
                <a:latin typeface="Arial" panose="020B0604020202020204" pitchFamily="34" charset="0"/>
                <a:cs typeface="Arial" panose="020B0604020202020204" pitchFamily="34" charset="0"/>
              </a:rPr>
              <a:t> </a:t>
            </a:r>
          </a:p>
          <a:p>
            <a:pPr marL="182561" indent="-182561">
              <a:buFont typeface="+mj-lt"/>
              <a:buAutoNum type="romanUcPeriod"/>
            </a:pPr>
            <a:r>
              <a:rPr lang="pl-PL" sz="1299" b="1" dirty="0">
                <a:latin typeface="Arial" panose="020B0604020202020204" pitchFamily="34" charset="0"/>
                <a:cs typeface="Arial" panose="020B0604020202020204" pitchFamily="34" charset="0"/>
              </a:rPr>
              <a:t>ALARMOWANIE </a:t>
            </a:r>
            <a:endParaRPr lang="pl-PL" sz="1299" dirty="0">
              <a:latin typeface="Arial" panose="020B0604020202020204" pitchFamily="34" charset="0"/>
              <a:cs typeface="Arial" panose="020B0604020202020204" pitchFamily="34" charset="0"/>
            </a:endParaRPr>
          </a:p>
          <a:p>
            <a:pPr marL="357186" indent="-174624" algn="just">
              <a:buFont typeface="+mj-lt"/>
              <a:buAutoNum type="arabicPeriod"/>
            </a:pPr>
            <a:r>
              <a:rPr lang="pl-PL" sz="1299" dirty="0">
                <a:latin typeface="Arial" panose="020B0604020202020204" pitchFamily="34" charset="0"/>
                <a:cs typeface="Arial" panose="020B0604020202020204" pitchFamily="34" charset="0"/>
              </a:rPr>
              <a:t>W przypadku powstania pożaru należy zachować spokój, nie wywoływać paniki</a:t>
            </a:r>
            <a:br>
              <a:rPr lang="pl-PL" sz="1299" dirty="0">
                <a:latin typeface="Arial" panose="020B0604020202020204" pitchFamily="34" charset="0"/>
                <a:cs typeface="Arial" panose="020B0604020202020204" pitchFamily="34" charset="0"/>
              </a:rPr>
            </a:br>
            <a:r>
              <a:rPr lang="pl-PL" sz="1299" dirty="0">
                <a:latin typeface="Arial" panose="020B0604020202020204" pitchFamily="34" charset="0"/>
                <a:cs typeface="Arial" panose="020B0604020202020204" pitchFamily="34" charset="0"/>
              </a:rPr>
              <a:t>i zaalarmować niezwłocznie, przy użyciu wszystkich dostępnych środków osoby będące w strefie zagrożenia  lub  okrzykiem „PALI SIĘ” lub „POŻAR”.  </a:t>
            </a:r>
          </a:p>
          <a:p>
            <a:pPr indent="182561"/>
            <a:r>
              <a:rPr lang="pl-PL" sz="1299" b="1" dirty="0">
                <a:latin typeface="Arial" panose="020B0604020202020204" pitchFamily="34" charset="0"/>
                <a:cs typeface="Arial" panose="020B0604020202020204" pitchFamily="34" charset="0"/>
              </a:rPr>
              <a:t>Powiadomić: 	</a:t>
            </a:r>
            <a:endParaRPr lang="pl-PL" sz="1299" dirty="0">
              <a:latin typeface="Arial" panose="020B0604020202020204" pitchFamily="34" charset="0"/>
              <a:cs typeface="Arial" panose="020B0604020202020204" pitchFamily="34" charset="0"/>
            </a:endParaRPr>
          </a:p>
          <a:p>
            <a:pPr indent="182561"/>
            <a:r>
              <a:rPr lang="pl-PL" sz="1299" b="1" dirty="0">
                <a:latin typeface="Arial" panose="020B0604020202020204" pitchFamily="34" charset="0"/>
                <a:cs typeface="Arial" panose="020B0604020202020204" pitchFamily="34" charset="0"/>
              </a:rPr>
              <a:t>PAŃSTWOWĄ STRAŻ POŻARNĄ                tel. 112	</a:t>
            </a:r>
          </a:p>
          <a:p>
            <a:pPr indent="182561"/>
            <a:r>
              <a:rPr lang="pl-PL" sz="1299" b="1" dirty="0">
                <a:latin typeface="Arial" panose="020B0604020202020204" pitchFamily="34" charset="0"/>
                <a:cs typeface="Arial" panose="020B0604020202020204" pitchFamily="34" charset="0"/>
              </a:rPr>
              <a:t>OFICERA DYŻURNEGO                                tel. 261 451 226 lub 261 451 228</a:t>
            </a:r>
          </a:p>
          <a:p>
            <a:pPr indent="182561"/>
            <a:r>
              <a:rPr lang="pl-PL" sz="1299" b="1" dirty="0">
                <a:latin typeface="Arial" panose="020B0604020202020204" pitchFamily="34" charset="0"/>
                <a:cs typeface="Arial" panose="020B0604020202020204" pitchFamily="34" charset="0"/>
              </a:rPr>
              <a:t>PODODDZIAŁ ALARMOWY JW.                  poprzez oficera dyżurnego JW	</a:t>
            </a:r>
          </a:p>
          <a:p>
            <a:pPr indent="182561"/>
            <a:r>
              <a:rPr lang="pl-PL" sz="1299" b="1" dirty="0">
                <a:latin typeface="Arial" panose="020B0604020202020204" pitchFamily="34" charset="0"/>
                <a:cs typeface="Arial" panose="020B0604020202020204" pitchFamily="34" charset="0"/>
              </a:rPr>
              <a:t>WOJSKOWĄ STRAŻ POŻARNĄ                  tel. 261 451 699 lub 261 451 998	</a:t>
            </a:r>
          </a:p>
          <a:p>
            <a:pPr marL="357186" indent="-174624" algn="just"/>
            <a:r>
              <a:rPr lang="pl-PL" sz="1299" dirty="0">
                <a:latin typeface="Arial" panose="020B0604020202020204" pitchFamily="34" charset="0"/>
                <a:cs typeface="Arial" panose="020B0604020202020204" pitchFamily="34" charset="0"/>
              </a:rPr>
              <a:t>2. Alarmując straż pożarną i oficera dyżurnego należy spokojnie i wyraźnie podać:</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swoje (stopień)  imię i nazwisko, numer  telefonu, z którego nadawana jest informacja o zdarzeniu;</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gdzie się pali: dokładny adres i nazwę obiektu;</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co się pali, na którym piętrze,  np.: pomieszczenie socjalne, drugie piętro budynku;</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czy istnieje zagrożenie dla  życia i zdrowia ludzkiego. </a:t>
            </a:r>
          </a:p>
          <a:p>
            <a:pPr indent="357186" algn="ctr"/>
            <a:r>
              <a:rPr lang="pl-PL" sz="1299" b="1" i="1" u="sng" dirty="0">
                <a:latin typeface="Arial" panose="020B0604020202020204" pitchFamily="34" charset="0"/>
                <a:cs typeface="Arial" panose="020B0604020202020204" pitchFamily="34" charset="0"/>
              </a:rPr>
              <a:t>UWAGA!</a:t>
            </a:r>
            <a:r>
              <a:rPr lang="pl-PL" sz="1299" b="1" u="sng" dirty="0">
                <a:latin typeface="Arial" panose="020B0604020202020204" pitchFamily="34" charset="0"/>
                <a:cs typeface="Arial" panose="020B0604020202020204" pitchFamily="34" charset="0"/>
              </a:rPr>
              <a:t> Po podaniu informacji NIE ODKŁADAĆ słuchawki do chwili potwierdzenia przyjęcia zgłoszenia.</a:t>
            </a:r>
            <a:r>
              <a:rPr lang="pl-PL" sz="1299" dirty="0">
                <a:latin typeface="Arial" panose="020B0604020202020204" pitchFamily="34" charset="0"/>
                <a:cs typeface="Arial" panose="020B0604020202020204" pitchFamily="34" charset="0"/>
              </a:rPr>
              <a:t> </a:t>
            </a:r>
          </a:p>
          <a:p>
            <a:pPr indent="182561"/>
            <a:r>
              <a:rPr lang="pl-PL" sz="1299" b="1" dirty="0">
                <a:latin typeface="Arial" panose="020B0604020202020204" pitchFamily="34" charset="0"/>
                <a:cs typeface="Arial" panose="020B0604020202020204" pitchFamily="34" charset="0"/>
              </a:rPr>
              <a:t>W razie potrzeby alarmować: </a:t>
            </a:r>
          </a:p>
          <a:p>
            <a:pPr indent="182561"/>
            <a:r>
              <a:rPr lang="pl-PL" sz="1299" b="1" dirty="0">
                <a:latin typeface="Arial" panose="020B0604020202020204" pitchFamily="34" charset="0"/>
                <a:cs typeface="Arial" panose="020B0604020202020204" pitchFamily="34" charset="0"/>
              </a:rPr>
              <a:t>CAŁY STAN OSOBOWY – syreną lub okrzykiem „PALI SIĘ” lub „POŻAR” </a:t>
            </a:r>
          </a:p>
          <a:p>
            <a:pPr indent="182561"/>
            <a:r>
              <a:rPr lang="pl-PL" sz="1299" b="1" dirty="0">
                <a:latin typeface="Arial" panose="020B0604020202020204" pitchFamily="34" charset="0"/>
                <a:cs typeface="Arial" panose="020B0604020202020204" pitchFamily="34" charset="0"/>
              </a:rPr>
              <a:t>POGOTOWIE RATUNKOWE                                 tel. 112 </a:t>
            </a:r>
          </a:p>
          <a:p>
            <a:pPr indent="182561"/>
            <a:r>
              <a:rPr lang="pl-PL" sz="1299" b="1" dirty="0">
                <a:latin typeface="Arial" panose="020B0604020202020204" pitchFamily="34" charset="0"/>
                <a:cs typeface="Arial" panose="020B0604020202020204" pitchFamily="34" charset="0"/>
              </a:rPr>
              <a:t>ŻANDARMERIĘ WOJSKOWĄ                               tel. 261 451 461 lub 261 455 633</a:t>
            </a:r>
          </a:p>
          <a:p>
            <a:endParaRPr lang="pl-PL" sz="301" dirty="0">
              <a:latin typeface="Arial" panose="020B0604020202020204" pitchFamily="34" charset="0"/>
              <a:cs typeface="Arial" panose="020B0604020202020204" pitchFamily="34" charset="0"/>
            </a:endParaRPr>
          </a:p>
          <a:p>
            <a:pPr marL="182561" indent="-182561" algn="just"/>
            <a:r>
              <a:rPr lang="pl-PL" sz="1299" b="1" dirty="0">
                <a:latin typeface="Arial" panose="020B0604020202020204" pitchFamily="34" charset="0"/>
                <a:cs typeface="Arial" panose="020B0604020202020204" pitchFamily="34" charset="0"/>
              </a:rPr>
              <a:t>II. POSTĘPOWANIE W PRZYPADKU POŻARU </a:t>
            </a:r>
            <a:endParaRPr lang="pl-PL" sz="1299" dirty="0">
              <a:latin typeface="Arial" panose="020B0604020202020204" pitchFamily="34" charset="0"/>
              <a:cs typeface="Arial" panose="020B0604020202020204" pitchFamily="34" charset="0"/>
            </a:endParaRPr>
          </a:p>
          <a:p>
            <a:pPr marL="357186" indent="-174624" algn="just">
              <a:buFont typeface="+mj-lt"/>
              <a:buAutoNum type="arabicPeriod"/>
            </a:pPr>
            <a:r>
              <a:rPr lang="pl-PL" sz="1299" dirty="0">
                <a:latin typeface="Arial" panose="020B0604020202020204" pitchFamily="34" charset="0"/>
                <a:cs typeface="Arial" panose="020B0604020202020204" pitchFamily="34" charset="0"/>
              </a:rPr>
              <a:t>Równocześnie z alarmowaniem straży pożarnej i oficera dyżurnego należy przystąpić do akcji gaśniczej.</a:t>
            </a:r>
          </a:p>
          <a:p>
            <a:pPr marL="357186" indent="-174624" algn="just">
              <a:buFont typeface="+mj-lt"/>
              <a:buAutoNum type="arabicPeriod"/>
            </a:pPr>
            <a:r>
              <a:rPr lang="pl-PL" sz="1299" dirty="0">
                <a:latin typeface="Arial" panose="020B0604020202020204" pitchFamily="34" charset="0"/>
                <a:cs typeface="Arial" panose="020B0604020202020204" pitchFamily="34" charset="0"/>
              </a:rPr>
              <a:t>Po zlokalizowaniu  miejsca pożaru lub innego miejscowego zagrożenia lub osoby która zauważyła zdarzenie należy:</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wyłączyć zasilanie elektryczne za pomocą przeciwpożarowego wyłącznika prądu lub głównym wyłącznikiem prądu;</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podjąć potrzebny sprzęt gaśniczy (gaśnice proszkowe, rozwinąć odcinek węża zamontowany w skrzyni hydrantowej na korytarzu).</a:t>
            </a:r>
          </a:p>
          <a:p>
            <a:pPr marL="444497" indent="-261935" algn="just"/>
            <a:r>
              <a:rPr lang="pl-PL" sz="1299" dirty="0">
                <a:latin typeface="Arial" panose="020B0604020202020204" pitchFamily="34" charset="0"/>
                <a:cs typeface="Arial" panose="020B0604020202020204" pitchFamily="34" charset="0"/>
              </a:rPr>
              <a:t>3. Do czasu przybycia straży pożarnej kierownictwo akcją obejmuje   </a:t>
            </a:r>
            <a:r>
              <a:rPr lang="pl-PL" sz="1299" b="1" dirty="0">
                <a:latin typeface="Arial" panose="020B0604020202020204" pitchFamily="34" charset="0"/>
                <a:cs typeface="Arial" panose="020B0604020202020204" pitchFamily="34" charset="0"/>
              </a:rPr>
              <a:t>OF. DYŻ. JW.</a:t>
            </a:r>
            <a:r>
              <a:rPr lang="pl-PL" sz="1299" dirty="0">
                <a:latin typeface="Arial" panose="020B0604020202020204" pitchFamily="34" charset="0"/>
                <a:cs typeface="Arial" panose="020B0604020202020204" pitchFamily="34" charset="0"/>
              </a:rPr>
              <a:t> </a:t>
            </a:r>
          </a:p>
          <a:p>
            <a:pPr marL="357186" indent="-174624" algn="just"/>
            <a:r>
              <a:rPr lang="pl-PL" sz="1299" dirty="0">
                <a:latin typeface="Arial" panose="020B0604020202020204" pitchFamily="34" charset="0"/>
                <a:cs typeface="Arial" panose="020B0604020202020204" pitchFamily="34" charset="0"/>
              </a:rPr>
              <a:t>4. Z chwilą przybycia straży pożarnej należy podporządkować się dowódcy przybyłej jednostki i udzielić niezbędnych informacji. </a:t>
            </a:r>
          </a:p>
          <a:p>
            <a:pPr indent="182561" algn="just"/>
            <a:r>
              <a:rPr lang="pl-PL" sz="1299" dirty="0">
                <a:latin typeface="Arial" panose="020B0604020202020204" pitchFamily="34" charset="0"/>
                <a:cs typeface="Arial" panose="020B0604020202020204" pitchFamily="34" charset="0"/>
              </a:rPr>
              <a:t>5. Każdy przystępujący do akcji ratowniczej powinien pamiętać, że: </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należy wyłączyć dopływ prądu elektrycznego do pomieszczeń objętych pożarem, </a:t>
            </a:r>
            <a:br>
              <a:rPr lang="pl-PL" sz="1299" dirty="0">
                <a:latin typeface="Arial" panose="020B0604020202020204" pitchFamily="34" charset="0"/>
                <a:cs typeface="Arial" panose="020B0604020202020204" pitchFamily="34" charset="0"/>
              </a:rPr>
            </a:br>
            <a:r>
              <a:rPr lang="pl-PL" sz="1299" dirty="0">
                <a:latin typeface="Arial" panose="020B0604020202020204" pitchFamily="34" charset="0"/>
                <a:cs typeface="Arial" panose="020B0604020202020204" pitchFamily="34" charset="0"/>
              </a:rPr>
              <a:t>w pierwszej kolejności ratować zagrożonych ludzi;</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należy usunąć z zasięgu ognia wszystkie materiały palne, a w szczególności butle </a:t>
            </a:r>
            <a:br>
              <a:rPr lang="pl-PL" sz="1299" dirty="0">
                <a:latin typeface="Arial" panose="020B0604020202020204" pitchFamily="34" charset="0"/>
                <a:cs typeface="Arial" panose="020B0604020202020204" pitchFamily="34" charset="0"/>
              </a:rPr>
            </a:br>
            <a:r>
              <a:rPr lang="pl-PL" sz="1299" dirty="0">
                <a:latin typeface="Arial" panose="020B0604020202020204" pitchFamily="34" charset="0"/>
                <a:cs typeface="Arial" panose="020B0604020202020204" pitchFamily="34" charset="0"/>
              </a:rPr>
              <a:t>z gazem palnym, naczynia z płynami łatwopalnymi i ważne dokumenty;</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nie należy otwierać bez konieczności drzwi i okien do pomieszczeń objętych pożarem;</a:t>
            </a:r>
          </a:p>
          <a:p>
            <a:pPr marL="539745" indent="-182561" algn="just">
              <a:buFont typeface="+mj-lt"/>
              <a:buAutoNum type="arabicParenR"/>
            </a:pPr>
            <a:r>
              <a:rPr lang="pl-PL" sz="1299" dirty="0">
                <a:latin typeface="Arial" panose="020B0604020202020204" pitchFamily="34" charset="0"/>
                <a:cs typeface="Arial" panose="020B0604020202020204" pitchFamily="34" charset="0"/>
              </a:rPr>
              <a:t>szybkie i prawidłowe użycie podręcznego sprzętu gaśniczego umożliwia ugaszenie pożaru w zarodku. </a:t>
            </a:r>
          </a:p>
          <a:p>
            <a:r>
              <a:rPr lang="pl-PL" sz="1200" b="1" dirty="0">
                <a:latin typeface="Arial" panose="020B0604020202020204" pitchFamily="34" charset="0"/>
                <a:cs typeface="Arial" panose="020B0604020202020204" pitchFamily="34" charset="0"/>
              </a:rPr>
              <a:t>                                                              		</a:t>
            </a:r>
            <a:endParaRPr lang="pl-PL" sz="1200" dirty="0">
              <a:latin typeface="Arial" pitchFamily="34" charset="0"/>
              <a:cs typeface="Arial" pitchFamily="34" charset="0"/>
            </a:endParaRPr>
          </a:p>
          <a:p>
            <a:endParaRPr lang="pl-PL" sz="1200" dirty="0">
              <a:latin typeface="Arial" pitchFamily="34" charset="0"/>
              <a:cs typeface="Arial" pitchFamily="34" charset="0"/>
            </a:endParaRPr>
          </a:p>
        </p:txBody>
      </p:sp>
      <p:sp>
        <p:nvSpPr>
          <p:cNvPr id="2" name="pole tekstowe 1"/>
          <p:cNvSpPr txBox="1"/>
          <p:nvPr/>
        </p:nvSpPr>
        <p:spPr>
          <a:xfrm>
            <a:off x="4440562" y="11729393"/>
            <a:ext cx="929833"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90 cm</a:t>
            </a:r>
          </a:p>
        </p:txBody>
      </p:sp>
      <p:sp>
        <p:nvSpPr>
          <p:cNvPr id="13" name="pole tekstowe 12"/>
          <p:cNvSpPr txBox="1"/>
          <p:nvPr/>
        </p:nvSpPr>
        <p:spPr>
          <a:xfrm rot="16200000">
            <a:off x="8339736" y="6195521"/>
            <a:ext cx="936105"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120 cm</a:t>
            </a:r>
          </a:p>
        </p:txBody>
      </p:sp>
      <p:pic>
        <p:nvPicPr>
          <p:cNvPr id="3"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6307" y="1290910"/>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59791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40" y="1114387"/>
            <a:ext cx="7072361"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1" y="111438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1" y="1147289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3"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40" y="12044402"/>
            <a:ext cx="7072361"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 name="pole tekstowe 12"/>
          <p:cNvSpPr txBox="1"/>
          <p:nvPr/>
        </p:nvSpPr>
        <p:spPr>
          <a:xfrm>
            <a:off x="1368727" y="2501927"/>
            <a:ext cx="6929487" cy="369204"/>
          </a:xfrm>
          <a:prstGeom prst="rect">
            <a:avLst/>
          </a:prstGeom>
          <a:noFill/>
        </p:spPr>
        <p:txBody>
          <a:bodyPr wrap="square" rtlCol="0">
            <a:spAutoFit/>
          </a:bodyPr>
          <a:lstStyle/>
          <a:p>
            <a:pPr algn="ctr"/>
            <a:r>
              <a:rPr lang="pl-PL" sz="1799" b="1" dirty="0">
                <a:latin typeface="Arial" panose="020B0604020202020204" pitchFamily="34" charset="0"/>
                <a:cs typeface="Arial" panose="020B0604020202020204" pitchFamily="34" charset="0"/>
              </a:rPr>
              <a:t>INSTRUKCJA UDZIELANIA PIERWSZEJ POMOCY</a:t>
            </a:r>
            <a:endParaRPr lang="pl-PL" sz="1799" dirty="0">
              <a:latin typeface="Arial" panose="020B0604020202020204" pitchFamily="34" charset="0"/>
              <a:cs typeface="Arial" panose="020B0604020202020204" pitchFamily="34" charset="0"/>
            </a:endParaRPr>
          </a:p>
        </p:txBody>
      </p:sp>
      <p:pic>
        <p:nvPicPr>
          <p:cNvPr id="2" name="Obraz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68491" y="3045104"/>
            <a:ext cx="2988098" cy="5072235"/>
          </a:xfrm>
          <a:prstGeom prst="rect">
            <a:avLst/>
          </a:prstGeom>
        </p:spPr>
      </p:pic>
      <p:pic>
        <p:nvPicPr>
          <p:cNvPr id="3" name="Obraz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2613" y="3016005"/>
            <a:ext cx="3197706" cy="5227906"/>
          </a:xfrm>
          <a:prstGeom prst="rect">
            <a:avLst/>
          </a:prstGeom>
        </p:spPr>
      </p:pic>
      <p:pic>
        <p:nvPicPr>
          <p:cNvPr id="5" name="Obraz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8846" y="8089859"/>
            <a:ext cx="2805734" cy="3253622"/>
          </a:xfrm>
          <a:prstGeom prst="rect">
            <a:avLst/>
          </a:prstGeom>
        </p:spPr>
      </p:pic>
      <p:pic>
        <p:nvPicPr>
          <p:cNvPr id="8" name="Obraz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8632" y="8158560"/>
            <a:ext cx="2857426" cy="3210797"/>
          </a:xfrm>
          <a:prstGeom prst="rect">
            <a:avLst/>
          </a:prstGeom>
        </p:spPr>
      </p:pic>
      <p:sp>
        <p:nvSpPr>
          <p:cNvPr id="15" name="pole tekstowe 14"/>
          <p:cNvSpPr txBox="1"/>
          <p:nvPr/>
        </p:nvSpPr>
        <p:spPr>
          <a:xfrm>
            <a:off x="4440562" y="11729393"/>
            <a:ext cx="929833"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90 cm</a:t>
            </a:r>
          </a:p>
        </p:txBody>
      </p:sp>
      <p:sp>
        <p:nvSpPr>
          <p:cNvPr id="17" name="pole tekstowe 16"/>
          <p:cNvSpPr txBox="1"/>
          <p:nvPr/>
        </p:nvSpPr>
        <p:spPr>
          <a:xfrm rot="16200000">
            <a:off x="8339736" y="6195521"/>
            <a:ext cx="936105"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120 cm</a:t>
            </a:r>
          </a:p>
        </p:txBody>
      </p:sp>
      <p:pic>
        <p:nvPicPr>
          <p:cNvPr id="19" name="Object 6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06307" y="1290910"/>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9970" y="442019"/>
            <a:ext cx="7072362" cy="11392427"/>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0118" y="422548"/>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418425" y="11842929"/>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125669" y="12139546"/>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37175" y="12128681"/>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82262" y="12415227"/>
            <a:ext cx="707236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flipV="1">
            <a:off x="9013060" y="422548"/>
            <a:ext cx="1588" cy="11467635"/>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 name="Tabela 1"/>
          <p:cNvGraphicFramePr>
            <a:graphicFrameLocks noGrp="1"/>
          </p:cNvGraphicFramePr>
          <p:nvPr/>
        </p:nvGraphicFramePr>
        <p:xfrm>
          <a:off x="1517759" y="1648272"/>
          <a:ext cx="6656784" cy="10885771"/>
        </p:xfrm>
        <a:graphic>
          <a:graphicData uri="http://schemas.openxmlformats.org/drawingml/2006/table">
            <a:tbl>
              <a:tblPr firstRow="1" bandRow="1">
                <a:tableStyleId>{5C22544A-7EE6-4342-B048-85BDC9FD1C3A}</a:tableStyleId>
              </a:tblPr>
              <a:tblGrid>
                <a:gridCol w="392088">
                  <a:extLst>
                    <a:ext uri="{9D8B030D-6E8A-4147-A177-3AD203B41FA5}">
                      <a16:colId xmlns:a16="http://schemas.microsoft.com/office/drawing/2014/main" val="2805344232"/>
                    </a:ext>
                  </a:extLst>
                </a:gridCol>
                <a:gridCol w="6264696">
                  <a:extLst>
                    <a:ext uri="{9D8B030D-6E8A-4147-A177-3AD203B41FA5}">
                      <a16:colId xmlns:a16="http://schemas.microsoft.com/office/drawing/2014/main" val="1364546603"/>
                    </a:ext>
                  </a:extLst>
                </a:gridCol>
              </a:tblGrid>
              <a:tr h="490490">
                <a:tc gridSpan="2">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pl-PL" sz="1800" b="1" dirty="0">
                          <a:solidFill>
                            <a:schemeClr val="tx1"/>
                          </a:solidFill>
                          <a:latin typeface="Arial" pitchFamily="34" charset="0"/>
                          <a:cs typeface="Arial" pitchFamily="34" charset="0"/>
                        </a:rPr>
                        <a:t>ODPRAWA SŁUŻB WEWNĘTRZNYCH</a:t>
                      </a:r>
                    </a:p>
                    <a:p>
                      <a:pPr marL="0" marR="0" lvl="0" indent="0" algn="ctr" defTabSz="1280160" rtl="0" eaLnBrk="1" fontAlgn="auto" latinLnBrk="0" hangingPunct="1">
                        <a:lnSpc>
                          <a:spcPct val="100000"/>
                        </a:lnSpc>
                        <a:spcBef>
                          <a:spcPts val="0"/>
                        </a:spcBef>
                        <a:spcAft>
                          <a:spcPts val="0"/>
                        </a:spcAft>
                        <a:buClrTx/>
                        <a:buSzTx/>
                        <a:buFontTx/>
                        <a:buNone/>
                        <a:tabLst/>
                        <a:defRPr/>
                      </a:pP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endParaRPr lang="pl-PL" sz="1100" b="0" dirty="0">
                        <a:solidFill>
                          <a:schemeClr val="tx1"/>
                        </a:solidFill>
                        <a:latin typeface="Arial" pitchFamily="34" charset="0"/>
                        <a:cs typeface="Arial" pitchFamily="34" charset="0"/>
                      </a:endParaRPr>
                    </a:p>
                  </a:txBody>
                  <a:tcPr>
                    <a:noFill/>
                  </a:tcPr>
                </a:tc>
                <a:tc hMerge="1">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lang="pl-PL" sz="600" b="0" dirty="0">
                        <a:solidFill>
                          <a:schemeClr val="tx1"/>
                        </a:solidFill>
                        <a:latin typeface="Arial" pitchFamily="34" charset="0"/>
                        <a:cs typeface="Arial" pitchFamily="34" charset="0"/>
                      </a:endParaRPr>
                    </a:p>
                  </a:txBody>
                  <a:tcPr>
                    <a:solidFill>
                      <a:schemeClr val="accent1"/>
                    </a:solidFill>
                  </a:tcPr>
                </a:tc>
                <a:extLst>
                  <a:ext uri="{0D108BD9-81ED-4DB2-BD59-A6C34878D82A}">
                    <a16:rowId xmlns:a16="http://schemas.microsoft.com/office/drawing/2014/main" val="371540785"/>
                  </a:ext>
                </a:extLst>
              </a:tr>
              <a:tr h="336336">
                <a:tc>
                  <a:txBody>
                    <a:bodyPr/>
                    <a:lstStyle/>
                    <a:p>
                      <a:pPr marL="0" indent="0" algn="r"/>
                      <a:r>
                        <a:rPr lang="pl-PL" sz="600" b="1" dirty="0">
                          <a:solidFill>
                            <a:schemeClr val="tx1"/>
                          </a:solidFill>
                          <a:latin typeface="Arial" panose="020B0604020202020204" pitchFamily="34" charset="0"/>
                          <a:cs typeface="Arial" panose="020B0604020202020204" pitchFamily="34" charset="0"/>
                        </a:rPr>
                        <a:t>341.</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b="0" dirty="0">
                          <a:solidFill>
                            <a:schemeClr val="tx1"/>
                          </a:solidFill>
                          <a:latin typeface="Arial" pitchFamily="34" charset="0"/>
                          <a:cs typeface="Arial" pitchFamily="34" charset="0"/>
                        </a:rPr>
                        <a:t>W celu zaprzysiężenia warty wewnętrznej,</a:t>
                      </a:r>
                      <a:r>
                        <a:rPr lang="pl-PL" sz="600" b="0" baseline="0" dirty="0">
                          <a:solidFill>
                            <a:schemeClr val="tx1"/>
                          </a:solidFill>
                          <a:latin typeface="Arial" pitchFamily="34" charset="0"/>
                          <a:cs typeface="Arial" pitchFamily="34" charset="0"/>
                        </a:rPr>
                        <a:t> służby patrolowej, konwoju lub asysty odprawę służb prowadzi o</a:t>
                      </a:r>
                      <a:r>
                        <a:rPr lang="pl-PL" sz="600" b="0" dirty="0">
                          <a:solidFill>
                            <a:schemeClr val="tx1"/>
                          </a:solidFill>
                          <a:latin typeface="Arial" pitchFamily="34" charset="0"/>
                          <a:cs typeface="Arial" pitchFamily="34" charset="0"/>
                        </a:rPr>
                        <a:t>ficer dyżurny jednostki (instytucji) wojskowej a w placówkach Żandarmerii Wojskowej ich komendanci lub wyznaczeni żołnierze. W jednostkach (instytucjach) wojskowych rozmieszczonych w kilku miejscach dyslokacji odprawę dla służby patrolowej, konwoju lub</a:t>
                      </a:r>
                      <a:r>
                        <a:rPr lang="pl-PL" sz="600" b="0" baseline="0" dirty="0">
                          <a:solidFill>
                            <a:schemeClr val="tx1"/>
                          </a:solidFill>
                          <a:latin typeface="Arial" pitchFamily="34" charset="0"/>
                          <a:cs typeface="Arial" pitchFamily="34" charset="0"/>
                        </a:rPr>
                        <a:t> asysty w celu ich zaprzysiężenia może prowadzić żołnierz wyznaczony w rozkazie przez dowódcą jednostki (instytucji) wojskowej.</a:t>
                      </a:r>
                      <a:endParaRPr lang="pl-PL" sz="600" b="0" dirty="0">
                        <a:solidFill>
                          <a:schemeClr val="tx1"/>
                        </a:solidFill>
                        <a:latin typeface="Arial" pitchFamily="34" charset="0"/>
                        <a:cs typeface="Arial" pitchFamily="34" charset="0"/>
                      </a:endParaRPr>
                    </a:p>
                  </a:txBody>
                  <a:tcPr>
                    <a:noFill/>
                  </a:tcPr>
                </a:tc>
                <a:extLst>
                  <a:ext uri="{0D108BD9-81ED-4DB2-BD59-A6C34878D82A}">
                    <a16:rowId xmlns:a16="http://schemas.microsoft.com/office/drawing/2014/main" val="2273228023"/>
                  </a:ext>
                </a:extLst>
              </a:tr>
              <a:tr h="252252">
                <a:tc>
                  <a:txBody>
                    <a:bodyPr/>
                    <a:lstStyle/>
                    <a:p>
                      <a:pPr algn="r"/>
                      <a:r>
                        <a:rPr lang="pl-PL" sz="600" b="1" dirty="0">
                          <a:solidFill>
                            <a:schemeClr val="tx1"/>
                          </a:solidFill>
                          <a:latin typeface="Arial" panose="020B0604020202020204" pitchFamily="34" charset="0"/>
                          <a:cs typeface="Arial" panose="020B0604020202020204" pitchFamily="34" charset="0"/>
                        </a:rPr>
                        <a:t>342.</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solidFill>
                            <a:schemeClr val="tx1"/>
                          </a:solidFill>
                          <a:latin typeface="Arial" pitchFamily="34" charset="0"/>
                          <a:cs typeface="Arial" pitchFamily="34" charset="0"/>
                        </a:rPr>
                        <a:t>Miejsce i czas odprawy służb określa dowódca jednostki (instytucji) wojskowej.</a:t>
                      </a:r>
                      <a:r>
                        <a:rPr lang="pl-PL" sz="600" baseline="0" dirty="0">
                          <a:solidFill>
                            <a:schemeClr val="tx1"/>
                          </a:solidFill>
                          <a:latin typeface="Arial" pitchFamily="34" charset="0"/>
                          <a:cs typeface="Arial" pitchFamily="34" charset="0"/>
                        </a:rPr>
                        <a:t> </a:t>
                      </a:r>
                      <a:r>
                        <a:rPr lang="pl-PL" sz="600" dirty="0">
                          <a:solidFill>
                            <a:schemeClr val="tx1"/>
                          </a:solidFill>
                          <a:latin typeface="Arial" pitchFamily="34" charset="0"/>
                          <a:cs typeface="Arial" pitchFamily="34" charset="0"/>
                        </a:rPr>
                        <a:t>Miejsce odprawy poprzez jego oświetlenie ma zapewnić sprawne przeprowadzenie odprawy </a:t>
                      </a:r>
                      <a:br>
                        <a:rPr lang="pl-PL" sz="600" dirty="0">
                          <a:solidFill>
                            <a:schemeClr val="tx1"/>
                          </a:solidFill>
                          <a:latin typeface="Arial" pitchFamily="34" charset="0"/>
                          <a:cs typeface="Arial" pitchFamily="34" charset="0"/>
                        </a:rPr>
                      </a:br>
                      <a:r>
                        <a:rPr lang="pl-PL" sz="600" dirty="0">
                          <a:solidFill>
                            <a:schemeClr val="tx1"/>
                          </a:solidFill>
                          <a:latin typeface="Arial" pitchFamily="34" charset="0"/>
                          <a:cs typeface="Arial" pitchFamily="34" charset="0"/>
                        </a:rPr>
                        <a:t>w warunkach ograniczonej widoczności.</a:t>
                      </a:r>
                    </a:p>
                  </a:txBody>
                  <a:tcPr>
                    <a:noFill/>
                  </a:tcPr>
                </a:tc>
                <a:extLst>
                  <a:ext uri="{0D108BD9-81ED-4DB2-BD59-A6C34878D82A}">
                    <a16:rowId xmlns:a16="http://schemas.microsoft.com/office/drawing/2014/main" val="3940210237"/>
                  </a:ext>
                </a:extLst>
              </a:tr>
              <a:tr h="258370">
                <a:tc>
                  <a:txBody>
                    <a:bodyPr/>
                    <a:lstStyle/>
                    <a:p>
                      <a:pPr algn="r"/>
                      <a:r>
                        <a:rPr lang="pl-PL" sz="600" b="1" dirty="0">
                          <a:solidFill>
                            <a:schemeClr val="tx1"/>
                          </a:solidFill>
                          <a:latin typeface="Arial" panose="020B0604020202020204" pitchFamily="34" charset="0"/>
                          <a:cs typeface="Arial" panose="020B0604020202020204" pitchFamily="34" charset="0"/>
                        </a:rPr>
                        <a:t>343.</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solidFill>
                            <a:schemeClr val="tx1"/>
                          </a:solidFill>
                          <a:latin typeface="Arial" pitchFamily="34" charset="0"/>
                          <a:cs typeface="Arial" pitchFamily="34" charset="0"/>
                        </a:rPr>
                        <a:t>Warta wewnętrzna i służby wewnętrzne ustawiają się na 5 minut przed odprawą. Służby wewnętrzne na lewym skrzydle warty wewnętrznej w kolejności ustalonej przez dowódcę jednostki (instytucji) wojskowej.</a:t>
                      </a:r>
                    </a:p>
                  </a:txBody>
                  <a:tcPr>
                    <a:noFill/>
                  </a:tcPr>
                </a:tc>
                <a:extLst>
                  <a:ext uri="{0D108BD9-81ED-4DB2-BD59-A6C34878D82A}">
                    <a16:rowId xmlns:a16="http://schemas.microsoft.com/office/drawing/2014/main" val="3959157340"/>
                  </a:ext>
                </a:extLst>
              </a:tr>
              <a:tr h="336336">
                <a:tc>
                  <a:txBody>
                    <a:bodyPr/>
                    <a:lstStyle/>
                    <a:p>
                      <a:pPr algn="r"/>
                      <a:r>
                        <a:rPr lang="pl-PL" sz="600" b="1" dirty="0">
                          <a:solidFill>
                            <a:schemeClr val="tx1"/>
                          </a:solidFill>
                          <a:latin typeface="Arial" panose="020B0604020202020204" pitchFamily="34" charset="0"/>
                          <a:cs typeface="Arial" panose="020B0604020202020204" pitchFamily="34" charset="0"/>
                        </a:rPr>
                        <a:t>344</a:t>
                      </a:r>
                      <a:r>
                        <a:rPr lang="pl-PL" sz="50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solidFill>
                            <a:schemeClr val="tx1"/>
                          </a:solidFill>
                          <a:latin typeface="Arial" pitchFamily="34" charset="0"/>
                          <a:cs typeface="Arial" pitchFamily="34" charset="0"/>
                        </a:rPr>
                        <a:t>Warta wewnętrzna ustawia się w miejscu odprawy w ustalonej</a:t>
                      </a:r>
                      <a:r>
                        <a:rPr lang="pl-PL" sz="600" baseline="0" dirty="0">
                          <a:solidFill>
                            <a:schemeClr val="tx1"/>
                          </a:solidFill>
                          <a:latin typeface="Arial" pitchFamily="34" charset="0"/>
                          <a:cs typeface="Arial" pitchFamily="34" charset="0"/>
                        </a:rPr>
                        <a:t> kolejności, w dwuszeregu, w odstępie 3 kroków od poprzedniej warty wewnętrznej. Na prawym skrzydle każdej warty wewnętrznej staje jej dowódca, z jego lewej strony – zastępca dowódcy warty wewnętrznej (jeżeli występuje), obok niego rozprowadzający (jeżeli występuje) i wartownicy </a:t>
                      </a:r>
                      <a:br>
                        <a:rPr lang="pl-PL" sz="600" baseline="0" dirty="0">
                          <a:solidFill>
                            <a:schemeClr val="tx1"/>
                          </a:solidFill>
                          <a:latin typeface="Arial" pitchFamily="34" charset="0"/>
                          <a:cs typeface="Arial" pitchFamily="34" charset="0"/>
                        </a:rPr>
                      </a:br>
                      <a:r>
                        <a:rPr lang="pl-PL" sz="600" baseline="0" dirty="0">
                          <a:solidFill>
                            <a:schemeClr val="tx1"/>
                          </a:solidFill>
                          <a:latin typeface="Arial" pitchFamily="34" charset="0"/>
                          <a:cs typeface="Arial" pitchFamily="34" charset="0"/>
                        </a:rPr>
                        <a:t>w kolejności numerów posterunków.</a:t>
                      </a:r>
                      <a:endParaRPr lang="pl-PL" sz="600" dirty="0">
                        <a:solidFill>
                          <a:schemeClr val="tx1"/>
                        </a:solidFill>
                        <a:latin typeface="Arial" pitchFamily="34" charset="0"/>
                        <a:cs typeface="Arial" pitchFamily="34" charset="0"/>
                      </a:endParaRPr>
                    </a:p>
                  </a:txBody>
                  <a:tcPr>
                    <a:noFill/>
                  </a:tcPr>
                </a:tc>
                <a:extLst>
                  <a:ext uri="{0D108BD9-81ED-4DB2-BD59-A6C34878D82A}">
                    <a16:rowId xmlns:a16="http://schemas.microsoft.com/office/drawing/2014/main" val="2720480812"/>
                  </a:ext>
                </a:extLst>
              </a:tr>
              <a:tr h="1275273">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345</a:t>
                      </a:r>
                      <a:r>
                        <a:rPr lang="pl-PL" sz="500" b="1" dirty="0">
                          <a:solidFill>
                            <a:schemeClr val="tx1"/>
                          </a:solidFill>
                          <a:latin typeface="Arial" panose="020B0604020202020204" pitchFamily="34" charset="0"/>
                          <a:cs typeface="Arial" panose="020B0604020202020204" pitchFamily="34" charset="0"/>
                        </a:rPr>
                        <a:t>.</a:t>
                      </a:r>
                    </a:p>
                    <a:p>
                      <a:pPr algn="r"/>
                      <a:endParaRPr lang="pl-PL" sz="5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600" dirty="0">
                          <a:latin typeface="Arial" pitchFamily="34" charset="0"/>
                          <a:cs typeface="Arial" pitchFamily="34" charset="0"/>
                        </a:rPr>
                        <a:t>Ustawienie warty wewnętrznej do odprawy odbywa się według</a:t>
                      </a:r>
                      <a:r>
                        <a:rPr lang="pl-PL" sz="600" baseline="0" dirty="0">
                          <a:latin typeface="Arial" pitchFamily="34" charset="0"/>
                          <a:cs typeface="Arial" pitchFamily="34" charset="0"/>
                        </a:rPr>
                        <a:t> </a:t>
                      </a:r>
                      <a:r>
                        <a:rPr lang="pl-PL" sz="600" dirty="0">
                          <a:latin typeface="Arial" pitchFamily="34" charset="0"/>
                          <a:cs typeface="Arial" pitchFamily="34" charset="0"/>
                        </a:rPr>
                        <a:t>schematu:</a:t>
                      </a:r>
                    </a:p>
                    <a:p>
                      <a:pPr marL="228600" indent="-228600" algn="just">
                        <a:buFont typeface="+mj-lt"/>
                        <a:buAutoNum type="alphaLcParenR"/>
                      </a:pPr>
                      <a:r>
                        <a:rPr lang="pl-PL" sz="600" dirty="0">
                          <a:latin typeface="Arial" pitchFamily="34" charset="0"/>
                          <a:cs typeface="Arial" pitchFamily="34" charset="0"/>
                        </a:rPr>
                        <a:t>ustawienie warty wewnętrznej złożonej z żołnierzy niepełniących zawodowej służby wojskowej do odprawy:</a:t>
                      </a:r>
                    </a:p>
                    <a:p>
                      <a:pPr algn="just"/>
                      <a:r>
                        <a:rPr lang="pl-PL" sz="600" b="1" dirty="0">
                          <a:latin typeface="Arial" pitchFamily="34" charset="0"/>
                          <a:cs typeface="Arial" pitchFamily="34" charset="0"/>
                        </a:rPr>
                        <a:t>                               W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endParaRPr lang="pl-PL" sz="600" b="1" dirty="0">
                        <a:latin typeface="Arial" pitchFamily="34" charset="0"/>
                        <a:cs typeface="Arial" pitchFamily="34" charset="0"/>
                      </a:endParaRPr>
                    </a:p>
                    <a:p>
                      <a:pPr algn="just"/>
                      <a:r>
                        <a:rPr lang="pl-PL" sz="600" b="1" dirty="0">
                          <a:latin typeface="Arial" pitchFamily="34" charset="0"/>
                          <a:cs typeface="Arial" pitchFamily="34" charset="0"/>
                        </a:rPr>
                        <a:t>      DP  POD  DW  R   W   </a:t>
                      </a:r>
                      <a:r>
                        <a:rPr lang="pl-PL" sz="600" b="1" dirty="0" err="1">
                          <a:latin typeface="Arial" pitchFamily="34" charset="0"/>
                          <a:cs typeface="Arial" pitchFamily="34" charset="0"/>
                        </a:rPr>
                        <a:t>W</a:t>
                      </a:r>
                      <a:r>
                        <a:rPr lang="pl-PL" sz="600" b="1" dirty="0">
                          <a:latin typeface="Arial" pitchFamily="34" charset="0"/>
                          <a:cs typeface="Arial" pitchFamily="34" charset="0"/>
                        </a:rPr>
                        <a:t>  R    W  </a:t>
                      </a:r>
                      <a:r>
                        <a:rPr lang="pl-PL" sz="600" b="1" dirty="0" err="1">
                          <a:latin typeface="Arial" pitchFamily="34" charset="0"/>
                          <a:cs typeface="Arial" pitchFamily="34" charset="0"/>
                        </a:rPr>
                        <a:t>W</a:t>
                      </a:r>
                      <a:r>
                        <a:rPr lang="pl-PL" sz="600" b="1" dirty="0">
                          <a:latin typeface="Arial" pitchFamily="34" charset="0"/>
                          <a:cs typeface="Arial" pitchFamily="34" charset="0"/>
                        </a:rPr>
                        <a:t>     PPS</a:t>
                      </a:r>
                    </a:p>
                    <a:p>
                      <a:pPr marL="0" indent="0" algn="just">
                        <a:buFont typeface="+mj-lt"/>
                        <a:buNone/>
                      </a:pPr>
                      <a:r>
                        <a:rPr lang="pl-PL" sz="600" dirty="0">
                          <a:latin typeface="Arial" pitchFamily="34" charset="0"/>
                          <a:cs typeface="Arial" pitchFamily="34" charset="0"/>
                        </a:rPr>
                        <a:t>b)</a:t>
                      </a:r>
                      <a:r>
                        <a:rPr lang="pl-PL" sz="600" baseline="0" dirty="0">
                          <a:latin typeface="Arial" pitchFamily="34" charset="0"/>
                          <a:cs typeface="Arial" pitchFamily="34" charset="0"/>
                        </a:rPr>
                        <a:t>      </a:t>
                      </a:r>
                      <a:r>
                        <a:rPr lang="pl-PL" sz="600" dirty="0">
                          <a:latin typeface="Arial" pitchFamily="34" charset="0"/>
                          <a:cs typeface="Arial" pitchFamily="34" charset="0"/>
                        </a:rPr>
                        <a:t>ustawienie warty wewnętrznej złożonej z żołnierzy zawodowych do odprawy:</a:t>
                      </a:r>
                    </a:p>
                    <a:p>
                      <a:pPr algn="just"/>
                      <a:r>
                        <a:rPr lang="pl-PL" sz="600" b="1" dirty="0">
                          <a:latin typeface="Arial" pitchFamily="34" charset="0"/>
                          <a:cs typeface="Arial" pitchFamily="34" charset="0"/>
                        </a:rPr>
                        <a:t>                                         W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endParaRPr lang="pl-PL" sz="600" b="1" dirty="0">
                        <a:latin typeface="Arial" pitchFamily="34" charset="0"/>
                        <a:cs typeface="Arial" pitchFamily="34" charset="0"/>
                      </a:endParaRPr>
                    </a:p>
                    <a:p>
                      <a:pPr algn="just"/>
                      <a:r>
                        <a:rPr lang="pl-PL" sz="600" b="1" dirty="0">
                          <a:latin typeface="Arial" pitchFamily="34" charset="0"/>
                          <a:cs typeface="Arial" pitchFamily="34" charset="0"/>
                        </a:rPr>
                        <a:t>     DP  POD  DW  ZDW   W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r>
                        <a:rPr lang="pl-PL" sz="600" b="1" dirty="0">
                          <a:latin typeface="Arial" pitchFamily="34" charset="0"/>
                          <a:cs typeface="Arial" pitchFamily="34" charset="0"/>
                        </a:rPr>
                        <a:t>      </a:t>
                      </a:r>
                      <a:r>
                        <a:rPr lang="pl-PL" sz="600" b="1" dirty="0" err="1">
                          <a:latin typeface="Arial" pitchFamily="34" charset="0"/>
                          <a:cs typeface="Arial" pitchFamily="34" charset="0"/>
                        </a:rPr>
                        <a:t>W</a:t>
                      </a:r>
                      <a:r>
                        <a:rPr lang="pl-PL" sz="600" b="1" dirty="0">
                          <a:latin typeface="Arial" pitchFamily="34" charset="0"/>
                          <a:cs typeface="Arial" pitchFamily="34" charset="0"/>
                        </a:rPr>
                        <a:t>    PPS</a:t>
                      </a:r>
                    </a:p>
                    <a:p>
                      <a:pPr algn="just"/>
                      <a:r>
                        <a:rPr lang="pl-PL" sz="600" b="1" dirty="0">
                          <a:latin typeface="Arial" pitchFamily="34" charset="0"/>
                          <a:cs typeface="Arial" pitchFamily="34" charset="0"/>
                        </a:rPr>
                        <a:t>DP</a:t>
                      </a:r>
                      <a:r>
                        <a:rPr lang="pl-PL" sz="600" dirty="0">
                          <a:latin typeface="Arial" pitchFamily="34" charset="0"/>
                          <a:cs typeface="Arial" pitchFamily="34" charset="0"/>
                        </a:rPr>
                        <a:t>       – dowódca pododdziału</a:t>
                      </a:r>
                    </a:p>
                    <a:p>
                      <a:pPr algn="just"/>
                      <a:r>
                        <a:rPr lang="pl-PL" sz="600" b="1" dirty="0">
                          <a:latin typeface="Arial" pitchFamily="34" charset="0"/>
                          <a:cs typeface="Arial" pitchFamily="34" charset="0"/>
                        </a:rPr>
                        <a:t>POD</a:t>
                      </a:r>
                      <a:r>
                        <a:rPr lang="pl-PL" sz="600" dirty="0">
                          <a:latin typeface="Arial" pitchFamily="34" charset="0"/>
                          <a:cs typeface="Arial" pitchFamily="34" charset="0"/>
                        </a:rPr>
                        <a:t>    – pomocnik oficera dyżurnego</a:t>
                      </a:r>
                    </a:p>
                    <a:p>
                      <a:pPr algn="just"/>
                      <a:r>
                        <a:rPr lang="pl-PL" sz="600" b="1" dirty="0">
                          <a:latin typeface="Arial" pitchFamily="34" charset="0"/>
                          <a:cs typeface="Arial" pitchFamily="34" charset="0"/>
                        </a:rPr>
                        <a:t>DW</a:t>
                      </a:r>
                      <a:r>
                        <a:rPr lang="pl-PL" sz="600" dirty="0">
                          <a:latin typeface="Arial" pitchFamily="34" charset="0"/>
                          <a:cs typeface="Arial" pitchFamily="34" charset="0"/>
                        </a:rPr>
                        <a:t>      – dowódca warty</a:t>
                      </a:r>
                    </a:p>
                    <a:p>
                      <a:pPr algn="just"/>
                      <a:r>
                        <a:rPr lang="pl-PL" sz="600" b="1" dirty="0">
                          <a:latin typeface="Arial" pitchFamily="34" charset="0"/>
                          <a:cs typeface="Arial" pitchFamily="34" charset="0"/>
                        </a:rPr>
                        <a:t>ZDW   </a:t>
                      </a:r>
                      <a:r>
                        <a:rPr lang="pl-PL" sz="600" dirty="0">
                          <a:latin typeface="Arial" pitchFamily="34" charset="0"/>
                          <a:cs typeface="Arial" pitchFamily="34" charset="0"/>
                        </a:rPr>
                        <a:t> – zastępca dowódcy warty</a:t>
                      </a:r>
                    </a:p>
                    <a:p>
                      <a:pPr algn="just"/>
                      <a:r>
                        <a:rPr lang="pl-PL" sz="600" b="1" dirty="0">
                          <a:latin typeface="Arial" pitchFamily="34" charset="0"/>
                          <a:cs typeface="Arial" pitchFamily="34" charset="0"/>
                        </a:rPr>
                        <a:t>R</a:t>
                      </a:r>
                      <a:r>
                        <a:rPr lang="pl-PL" sz="600" dirty="0">
                          <a:latin typeface="Arial" pitchFamily="34" charset="0"/>
                          <a:cs typeface="Arial" pitchFamily="34" charset="0"/>
                        </a:rPr>
                        <a:t>         </a:t>
                      </a:r>
                      <a:r>
                        <a:rPr lang="pl-PL" sz="600" baseline="0" dirty="0">
                          <a:latin typeface="Arial" pitchFamily="34" charset="0"/>
                          <a:cs typeface="Arial" pitchFamily="34" charset="0"/>
                        </a:rPr>
                        <a:t> </a:t>
                      </a:r>
                      <a:r>
                        <a:rPr lang="pl-PL" sz="600" dirty="0">
                          <a:latin typeface="Arial" pitchFamily="34" charset="0"/>
                          <a:cs typeface="Arial" pitchFamily="34" charset="0"/>
                        </a:rPr>
                        <a:t>– rozprowadzający</a:t>
                      </a:r>
                    </a:p>
                    <a:p>
                      <a:pPr algn="just"/>
                      <a:r>
                        <a:rPr lang="pl-PL" sz="600" b="1" dirty="0">
                          <a:latin typeface="Arial" pitchFamily="34" charset="0"/>
                          <a:cs typeface="Arial" pitchFamily="34" charset="0"/>
                        </a:rPr>
                        <a:t>W</a:t>
                      </a:r>
                      <a:r>
                        <a:rPr lang="pl-PL" sz="600" dirty="0">
                          <a:latin typeface="Arial" pitchFamily="34" charset="0"/>
                          <a:cs typeface="Arial" pitchFamily="34" charset="0"/>
                        </a:rPr>
                        <a:t>         – wartownik</a:t>
                      </a:r>
                    </a:p>
                    <a:p>
                      <a:pPr algn="just"/>
                      <a:r>
                        <a:rPr lang="pl-PL" sz="600" b="1" dirty="0">
                          <a:latin typeface="Arial" pitchFamily="34" charset="0"/>
                          <a:cs typeface="Arial" pitchFamily="34" charset="0"/>
                        </a:rPr>
                        <a:t>PPS</a:t>
                      </a:r>
                      <a:r>
                        <a:rPr lang="pl-PL" sz="600" dirty="0">
                          <a:latin typeface="Arial" pitchFamily="34" charset="0"/>
                          <a:cs typeface="Arial" pitchFamily="34" charset="0"/>
                        </a:rPr>
                        <a:t>      – przewodnik psów służbowych</a:t>
                      </a:r>
                    </a:p>
                    <a:p>
                      <a:pPr algn="just"/>
                      <a:endParaRPr lang="pl-PL" sz="100" dirty="0">
                        <a:solidFill>
                          <a:srgbClr val="FF0000"/>
                        </a:solidFill>
                        <a:latin typeface="Arial" pitchFamily="34" charset="0"/>
                        <a:cs typeface="Arial" pitchFamily="34" charset="0"/>
                      </a:endParaRPr>
                    </a:p>
                  </a:txBody>
                  <a:tcPr>
                    <a:noFill/>
                  </a:tcPr>
                </a:tc>
                <a:extLst>
                  <a:ext uri="{0D108BD9-81ED-4DB2-BD59-A6C34878D82A}">
                    <a16:rowId xmlns:a16="http://schemas.microsoft.com/office/drawing/2014/main" val="1784517854"/>
                  </a:ext>
                </a:extLst>
              </a:tr>
              <a:tr h="1513511">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346</a:t>
                      </a:r>
                      <a:r>
                        <a:rPr lang="pl-PL" sz="50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3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347</a:t>
                      </a:r>
                      <a:r>
                        <a:rPr lang="pl-PL" sz="50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2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348</a:t>
                      </a:r>
                      <a:r>
                        <a:rPr lang="pl-PL" sz="50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349</a:t>
                      </a:r>
                      <a:r>
                        <a:rPr lang="pl-PL" sz="500" b="1" dirty="0">
                          <a:solidFill>
                            <a:schemeClr val="tx1"/>
                          </a:solidFill>
                          <a:latin typeface="Arial" panose="020B0604020202020204" pitchFamily="34" charset="0"/>
                          <a:cs typeface="Arial" panose="020B0604020202020204" pitchFamily="34" charset="0"/>
                        </a:rPr>
                        <a:t>.</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350</a:t>
                      </a:r>
                      <a:r>
                        <a:rPr lang="pl-PL" sz="500" b="1" dirty="0">
                          <a:solidFill>
                            <a:schemeClr val="tx1"/>
                          </a:solidFill>
                          <a:latin typeface="Arial" panose="020B0604020202020204" pitchFamily="34" charset="0"/>
                          <a:cs typeface="Arial" panose="020B0604020202020204" pitchFamily="34" charset="0"/>
                        </a:rPr>
                        <a:t>.</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algn="r"/>
                      <a:endParaRPr lang="pl-PL" sz="5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Patrole</a:t>
                      </a:r>
                      <a:r>
                        <a:rPr lang="pl-PL" sz="600" baseline="0" dirty="0">
                          <a:latin typeface="Arial" pitchFamily="34" charset="0"/>
                          <a:cs typeface="Arial" pitchFamily="34" charset="0"/>
                        </a:rPr>
                        <a:t> ustawiają się w miejscu odprawy kolejno według numerów patroli, w szeregu lub dwuszeregu, w odstępach 1 kroku. Dowódcy patroli stają na prawym skrzydle swoich patroli, natomiast na lewym skrzydle kierowcy pojazdów (jeśli występują).</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W zależności od decyzji</a:t>
                      </a:r>
                      <a:r>
                        <a:rPr lang="pl-PL" sz="600" baseline="0" dirty="0">
                          <a:latin typeface="Arial" pitchFamily="34" charset="0"/>
                          <a:cs typeface="Arial" pitchFamily="34" charset="0"/>
                        </a:rPr>
                        <a:t> dowódcy jednostki (instytucji) wojskowej w odprawie służb wewnętrznych mogą uczestniczyć inne osoby, w tym pracownicy specjalistycznej uzbrojonej formacji ochronnej lub oddział wart cywilnych. Ustawienie w szyku określa dowódca jednostki (instytucji) wojskowej.</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W odprawie służb wewnętrznych może brać</a:t>
                      </a:r>
                      <a:r>
                        <a:rPr lang="pl-PL" sz="600" baseline="0" dirty="0">
                          <a:latin typeface="Arial" pitchFamily="34" charset="0"/>
                          <a:cs typeface="Arial" pitchFamily="34" charset="0"/>
                        </a:rPr>
                        <a:t> udział pomocnik oficera dyżurnego jednostki (instytucji) wojskowej. Sprawdza on wówczas wygląd zewnętrzny i przygotowanie żołnierzy, pracowników specjalistycznej uzbrojonej formacji ochronnej lub oddziału wart cywilnych (jeżeli tak określono w umowie na świadczenie usług ochronnych) do pełnienia służby wewnętrznej lub wykonuje inne zadania zlecone przez oficera dyżurnego jednostki (instytucji) wojskowej. Swoje spostrzeżenia z przeglądu służb wewnętrznych i zleconych zadań melduje oficerowi dyżurnemu jednostki (instytucji) wojskowej przed zaprzysiężeniem warty wewnętrznej i przekazaniem wytycznych służbom.</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Jeżeli odległość między rejonem zakwaterowania, a miejscem odprawy lub pełnienia służby wartowniczej przekracza 2 kilometry, wówczas warcie wewnętrznej przydziela </a:t>
                      </a:r>
                      <a:br>
                        <a:rPr lang="pl-PL" sz="600" dirty="0">
                          <a:latin typeface="Arial" pitchFamily="34" charset="0"/>
                          <a:cs typeface="Arial" pitchFamily="34" charset="0"/>
                        </a:rPr>
                      </a:br>
                      <a:r>
                        <a:rPr lang="pl-PL" sz="600" dirty="0">
                          <a:latin typeface="Arial" pitchFamily="34" charset="0"/>
                          <a:cs typeface="Arial" pitchFamily="34" charset="0"/>
                        </a:rPr>
                        <a:t>się środek(i) transportu.</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Gdy oficer dyżurny jednostki (instytucji) wojskowej zbliży się na odległość około 30 kroków, pomocnik oficera dyżurnego jednostki (instytucji) wojskowej lub najstarszy stopniem wojskowym z uczestników odprawy wychodzi przed środek ugrupowania i podaje komendy, np.: „</a:t>
                      </a:r>
                      <a:r>
                        <a:rPr lang="pl-PL" sz="600" b="1" dirty="0">
                          <a:latin typeface="Arial" pitchFamily="34" charset="0"/>
                          <a:cs typeface="Arial" pitchFamily="34" charset="0"/>
                        </a:rPr>
                        <a:t>Warta i służby (patrole,</a:t>
                      </a:r>
                      <a:r>
                        <a:rPr lang="pl-PL" sz="600" b="1" baseline="0" dirty="0">
                          <a:latin typeface="Arial" pitchFamily="34" charset="0"/>
                          <a:cs typeface="Arial" pitchFamily="34" charset="0"/>
                        </a:rPr>
                        <a:t> itp.),</a:t>
                      </a:r>
                      <a:r>
                        <a:rPr lang="pl-PL" sz="600" b="1" dirty="0">
                          <a:latin typeface="Arial" pitchFamily="34" charset="0"/>
                          <a:cs typeface="Arial" pitchFamily="34" charset="0"/>
                        </a:rPr>
                        <a:t> na moją komendę – BACZNOŚĆ</a:t>
                      </a:r>
                      <a:r>
                        <a:rPr lang="pl-PL" sz="600" dirty="0">
                          <a:latin typeface="Arial" pitchFamily="34" charset="0"/>
                          <a:cs typeface="Arial" pitchFamily="34" charset="0"/>
                        </a:rPr>
                        <a:t>”, „</a:t>
                      </a:r>
                      <a:r>
                        <a:rPr lang="pl-PL" sz="600" b="1" dirty="0">
                          <a:latin typeface="Arial" pitchFamily="34" charset="0"/>
                          <a:cs typeface="Arial" pitchFamily="34" charset="0"/>
                        </a:rPr>
                        <a:t>Na prawo (lewo) –PATRZ</a:t>
                      </a:r>
                      <a:r>
                        <a:rPr lang="pl-PL" sz="600" dirty="0">
                          <a:latin typeface="Arial" pitchFamily="34" charset="0"/>
                          <a:cs typeface="Arial" pitchFamily="34" charset="0"/>
                        </a:rPr>
                        <a:t>” i składa meldunek np. „</a:t>
                      </a:r>
                      <a:r>
                        <a:rPr lang="pl-PL" sz="600" b="1" dirty="0">
                          <a:latin typeface="Arial" pitchFamily="34" charset="0"/>
                          <a:cs typeface="Arial" pitchFamily="34" charset="0"/>
                        </a:rPr>
                        <a:t>Panie kapitanie, pomocnik oficera dyżurnego brygady sierżant Nowak, melduje wartę i służby (patrole, itp.) gotowe do odprawy</a:t>
                      </a:r>
                      <a:r>
                        <a:rPr lang="pl-PL" sz="600" dirty="0">
                          <a:latin typeface="Arial" pitchFamily="34" charset="0"/>
                          <a:cs typeface="Arial" pitchFamily="34" charset="0"/>
                        </a:rPr>
                        <a:t>”.</a:t>
                      </a:r>
                    </a:p>
                  </a:txBody>
                  <a:tcPr>
                    <a:noFill/>
                  </a:tcPr>
                </a:tc>
                <a:extLst>
                  <a:ext uri="{0D108BD9-81ED-4DB2-BD59-A6C34878D82A}">
                    <a16:rowId xmlns:a16="http://schemas.microsoft.com/office/drawing/2014/main" val="3096909353"/>
                  </a:ext>
                </a:extLst>
              </a:tr>
              <a:tr h="756755">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351.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352.</a:t>
                      </a:r>
                    </a:p>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Po przyjęciu meldunku oficer dyżurny jednostki (instytucji) wojskowej wita się z wartą (wartami) i służbami wewnętrznymi – „</a:t>
                      </a:r>
                      <a:r>
                        <a:rPr lang="pl-PL" sz="600" b="1" dirty="0">
                          <a:latin typeface="Arial" pitchFamily="34" charset="0"/>
                          <a:cs typeface="Arial" pitchFamily="34" charset="0"/>
                        </a:rPr>
                        <a:t>CZOŁEM – ŻOŁNIERZE</a:t>
                      </a:r>
                      <a:r>
                        <a:rPr lang="pl-PL" sz="600" dirty="0">
                          <a:latin typeface="Arial" pitchFamily="34" charset="0"/>
                          <a:cs typeface="Arial" pitchFamily="34" charset="0"/>
                        </a:rPr>
                        <a:t>”, po czym rozkazuje podać komendę: „</a:t>
                      </a:r>
                      <a:r>
                        <a:rPr lang="pl-PL" sz="600" b="1" dirty="0">
                          <a:latin typeface="Arial" pitchFamily="34" charset="0"/>
                          <a:cs typeface="Arial" pitchFamily="34" charset="0"/>
                        </a:rPr>
                        <a:t>SPOCZNIJ</a:t>
                      </a:r>
                      <a:r>
                        <a:rPr lang="pl-PL" sz="600" dirty="0">
                          <a:latin typeface="Arial" pitchFamily="34" charset="0"/>
                          <a:cs typeface="Arial" pitchFamily="34" charset="0"/>
                        </a:rPr>
                        <a:t>”. Składający meldunek podaje komendy: „</a:t>
                      </a:r>
                      <a:r>
                        <a:rPr lang="pl-PL" sz="600" b="1" dirty="0">
                          <a:latin typeface="Arial" pitchFamily="34" charset="0"/>
                          <a:cs typeface="Arial" pitchFamily="34" charset="0"/>
                        </a:rPr>
                        <a:t>BACZNOŚĆ</a:t>
                      </a:r>
                      <a:r>
                        <a:rPr lang="pl-PL" sz="600" dirty="0">
                          <a:latin typeface="Arial" pitchFamily="34" charset="0"/>
                          <a:cs typeface="Arial" pitchFamily="34" charset="0"/>
                        </a:rPr>
                        <a:t>”, „</a:t>
                      </a:r>
                      <a:r>
                        <a:rPr lang="pl-PL" sz="600" b="1" dirty="0">
                          <a:latin typeface="Arial" pitchFamily="34" charset="0"/>
                          <a:cs typeface="Arial" pitchFamily="34" charset="0"/>
                        </a:rPr>
                        <a:t>SPOCZNIJ</a:t>
                      </a:r>
                      <a:r>
                        <a:rPr lang="pl-PL" sz="600" dirty="0">
                          <a:latin typeface="Arial" pitchFamily="34" charset="0"/>
                          <a:cs typeface="Arial" pitchFamily="34" charset="0"/>
                        </a:rPr>
                        <a:t>” i wraca na swoje miejsce w szyku. Jeżeli w odprawie uczestniczy warta wewnętrzna (bez innych służb dyżurnych),</a:t>
                      </a:r>
                      <a:r>
                        <a:rPr lang="pl-PL" sz="600" baseline="0" dirty="0">
                          <a:latin typeface="Arial" pitchFamily="34" charset="0"/>
                          <a:cs typeface="Arial" pitchFamily="34" charset="0"/>
                        </a:rPr>
                        <a:t> </a:t>
                      </a:r>
                      <a:r>
                        <a:rPr lang="pl-PL" sz="600" dirty="0">
                          <a:latin typeface="Arial" pitchFamily="34" charset="0"/>
                          <a:cs typeface="Arial" pitchFamily="34" charset="0"/>
                        </a:rPr>
                        <a:t>oficer dyżurny jednostki (instytucji) wojskowej podchodzi od razu do dowódcy warty wewnętrznej w celu przyjęcia meldunku.</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Jeżeli w odprawie służb uczestniczy patrol, konwój lub asysta (bez innych służb dyżurnych i warty wewnętrznej),</a:t>
                      </a:r>
                      <a:r>
                        <a:rPr lang="pl-PL" sz="600" baseline="0" dirty="0">
                          <a:latin typeface="Arial" pitchFamily="34" charset="0"/>
                          <a:cs typeface="Arial" pitchFamily="34" charset="0"/>
                        </a:rPr>
                        <a:t> gdy </a:t>
                      </a:r>
                      <a:r>
                        <a:rPr lang="pl-PL" sz="600" dirty="0">
                          <a:latin typeface="Arial" pitchFamily="34" charset="0"/>
                          <a:cs typeface="Arial" pitchFamily="34" charset="0"/>
                        </a:rPr>
                        <a:t>oficer dyżurny jednostki (instytucji) wojskowej zbliża </a:t>
                      </a:r>
                      <a:br>
                        <a:rPr lang="pl-PL" sz="600" dirty="0">
                          <a:latin typeface="Arial" pitchFamily="34" charset="0"/>
                          <a:cs typeface="Arial" pitchFamily="34" charset="0"/>
                        </a:rPr>
                      </a:br>
                      <a:r>
                        <a:rPr lang="pl-PL" sz="600" dirty="0">
                          <a:latin typeface="Arial" pitchFamily="34" charset="0"/>
                          <a:cs typeface="Arial" pitchFamily="34" charset="0"/>
                        </a:rPr>
                        <a:t>się do patrolu (konwoju, asysty)</a:t>
                      </a:r>
                      <a:r>
                        <a:rPr lang="pl-PL" sz="600" baseline="0" dirty="0">
                          <a:latin typeface="Arial" pitchFamily="34" charset="0"/>
                          <a:cs typeface="Arial" pitchFamily="34" charset="0"/>
                        </a:rPr>
                        <a:t> – dowódca patrolu (konwoju, asysty) występuje krok na wprost z jednoczesnym zwrotem w lewo i podaje komendy: </a:t>
                      </a:r>
                      <a:r>
                        <a:rPr lang="pl-PL" sz="600" b="1" dirty="0">
                          <a:latin typeface="Arial" pitchFamily="34" charset="0"/>
                          <a:cs typeface="Arial" pitchFamily="34" charset="0"/>
                        </a:rPr>
                        <a:t>BACZNOŚĆ</a:t>
                      </a:r>
                      <a:r>
                        <a:rPr lang="pl-PL" sz="600" dirty="0">
                          <a:latin typeface="Arial" pitchFamily="34" charset="0"/>
                          <a:cs typeface="Arial" pitchFamily="34" charset="0"/>
                        </a:rPr>
                        <a:t>”,</a:t>
                      </a:r>
                      <a:br>
                        <a:rPr lang="pl-PL" sz="600" dirty="0">
                          <a:latin typeface="Arial" pitchFamily="34" charset="0"/>
                          <a:cs typeface="Arial" pitchFamily="34" charset="0"/>
                        </a:rPr>
                      </a:br>
                      <a:r>
                        <a:rPr lang="pl-PL" sz="600" dirty="0">
                          <a:latin typeface="Arial" pitchFamily="34" charset="0"/>
                          <a:cs typeface="Arial" pitchFamily="34" charset="0"/>
                        </a:rPr>
                        <a:t> „</a:t>
                      </a:r>
                      <a:r>
                        <a:rPr lang="pl-PL" sz="600" b="1" dirty="0">
                          <a:latin typeface="Arial" pitchFamily="34" charset="0"/>
                          <a:cs typeface="Arial" pitchFamily="34" charset="0"/>
                        </a:rPr>
                        <a:t>Na prawo – PATRZ</a:t>
                      </a:r>
                      <a:r>
                        <a:rPr lang="pl-PL" sz="600" dirty="0">
                          <a:latin typeface="Arial" pitchFamily="34" charset="0"/>
                          <a:cs typeface="Arial" pitchFamily="34" charset="0"/>
                        </a:rPr>
                        <a:t>”.</a:t>
                      </a:r>
                      <a:r>
                        <a:rPr lang="pl-PL" sz="600" baseline="0" dirty="0">
                          <a:latin typeface="Arial" pitchFamily="34" charset="0"/>
                          <a:cs typeface="Arial" pitchFamily="34" charset="0"/>
                        </a:rPr>
                        <a:t> Następnie wstępuje na swoje miejsce w szyku i po zatrzymaniu się przed nim oficera dyżurnego jednostki (instytucji) wojskowej, oddaje honory</a:t>
                      </a:r>
                      <a:br>
                        <a:rPr lang="pl-PL" sz="600" baseline="0" dirty="0">
                          <a:latin typeface="Arial" pitchFamily="34" charset="0"/>
                          <a:cs typeface="Arial" pitchFamily="34" charset="0"/>
                        </a:rPr>
                      </a:br>
                      <a:r>
                        <a:rPr lang="pl-PL" sz="600" baseline="0" dirty="0">
                          <a:latin typeface="Arial" pitchFamily="34" charset="0"/>
                          <a:cs typeface="Arial" pitchFamily="34" charset="0"/>
                        </a:rPr>
                        <a:t> i przedstawia się, np.: </a:t>
                      </a:r>
                      <a:r>
                        <a:rPr lang="pl-PL" sz="600" b="1" baseline="0" dirty="0">
                          <a:latin typeface="Arial" pitchFamily="34" charset="0"/>
                          <a:cs typeface="Arial" pitchFamily="34" charset="0"/>
                        </a:rPr>
                        <a:t>„Panie poruczniku, dowódca patrolu (konwoju, asysty) plutonowy Nowak”.</a:t>
                      </a:r>
                      <a:endParaRPr lang="pl-PL" sz="600" b="1" dirty="0">
                        <a:latin typeface="Arial" pitchFamily="34" charset="0"/>
                        <a:cs typeface="Arial" pitchFamily="34" charset="0"/>
                      </a:endParaRPr>
                    </a:p>
                  </a:txBody>
                  <a:tcPr>
                    <a:noFill/>
                  </a:tcPr>
                </a:tc>
                <a:extLst>
                  <a:ext uri="{0D108BD9-81ED-4DB2-BD59-A6C34878D82A}">
                    <a16:rowId xmlns:a16="http://schemas.microsoft.com/office/drawing/2014/main" val="2802048837"/>
                  </a:ext>
                </a:extLst>
              </a:tr>
              <a:tr h="504504">
                <a:tc>
                  <a:txBody>
                    <a:bodyPr/>
                    <a:lstStyle/>
                    <a:p>
                      <a:pPr algn="r"/>
                      <a:r>
                        <a:rPr lang="pl-PL" sz="600" b="1" dirty="0">
                          <a:solidFill>
                            <a:schemeClr val="tx1"/>
                          </a:solidFill>
                          <a:latin typeface="Arial" panose="020B0604020202020204" pitchFamily="34" charset="0"/>
                          <a:cs typeface="Arial" panose="020B0604020202020204" pitchFamily="34" charset="0"/>
                        </a:rPr>
                        <a:t>353.</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Gdy oficer dyżurny jednostki (instytucji) wojskowej podchodzi do warty wewnętrznej, jej dowódca występuje krok na wprost z jednoczesnym zwrotem w lewo i podaje komendy: „</a:t>
                      </a:r>
                      <a:r>
                        <a:rPr lang="pl-PL" sz="600" b="1" dirty="0">
                          <a:latin typeface="Arial" pitchFamily="34" charset="0"/>
                          <a:cs typeface="Arial" pitchFamily="34" charset="0"/>
                        </a:rPr>
                        <a:t>BACZNOŚĆ</a:t>
                      </a:r>
                      <a:r>
                        <a:rPr lang="pl-PL" sz="600" dirty="0">
                          <a:latin typeface="Arial" pitchFamily="34" charset="0"/>
                          <a:cs typeface="Arial" pitchFamily="34" charset="0"/>
                        </a:rPr>
                        <a:t>”, „</a:t>
                      </a:r>
                      <a:r>
                        <a:rPr lang="pl-PL" sz="600" b="1" dirty="0">
                          <a:latin typeface="Arial" pitchFamily="34" charset="0"/>
                          <a:cs typeface="Arial" pitchFamily="34" charset="0"/>
                        </a:rPr>
                        <a:t>Na prawo – PATRZ</a:t>
                      </a:r>
                      <a:r>
                        <a:rPr lang="pl-PL" sz="600" dirty="0">
                          <a:latin typeface="Arial" pitchFamily="34" charset="0"/>
                          <a:cs typeface="Arial" pitchFamily="34" charset="0"/>
                        </a:rPr>
                        <a:t>”. Następnie wstępuje na swoje miejsce w szyku i po zatrzymaniu się przed nim oficera dyżurnego jednostki (instytucji) wojskowej oddaje honory i melduje, np. „</a:t>
                      </a:r>
                      <a:r>
                        <a:rPr lang="pl-PL" sz="600" b="1" dirty="0">
                          <a:latin typeface="Arial" pitchFamily="34" charset="0"/>
                          <a:cs typeface="Arial" pitchFamily="34" charset="0"/>
                        </a:rPr>
                        <a:t>Panie kapitanie, dowódca warty nr 1, sierżant Kowalski melduje wartę wewnętrzną gotową do odprawy. Stan warty: trzech podoficerów, dwudziestu jeden szeregowych. Wartę wystawiła 2. Kompania 1. batalionu czołgów</a:t>
                      </a:r>
                      <a:r>
                        <a:rPr lang="pl-PL" sz="600" dirty="0">
                          <a:latin typeface="Arial" pitchFamily="34" charset="0"/>
                          <a:cs typeface="Arial" pitchFamily="34" charset="0"/>
                        </a:rPr>
                        <a:t>”. Na komendę oficera dyżurnego jednostki (instytucji) wojskowej  „</a:t>
                      </a:r>
                      <a:r>
                        <a:rPr lang="pl-PL" sz="600" b="1" dirty="0">
                          <a:latin typeface="Arial" pitchFamily="34" charset="0"/>
                          <a:cs typeface="Arial" pitchFamily="34" charset="0"/>
                        </a:rPr>
                        <a:t>SPOCZNIJ</a:t>
                      </a:r>
                      <a:r>
                        <a:rPr lang="pl-PL" sz="600" dirty="0">
                          <a:latin typeface="Arial" pitchFamily="34" charset="0"/>
                          <a:cs typeface="Arial" pitchFamily="34" charset="0"/>
                        </a:rPr>
                        <a:t>” dowódca warty wewnętrznej występuje krok na wprost z jednoczesnym zwrotem w lewo i podaje komendy: „</a:t>
                      </a:r>
                      <a:r>
                        <a:rPr lang="pl-PL" sz="600" b="1" dirty="0">
                          <a:latin typeface="Arial" pitchFamily="34" charset="0"/>
                          <a:cs typeface="Arial" pitchFamily="34" charset="0"/>
                        </a:rPr>
                        <a:t>BACZNOŚĆ</a:t>
                      </a:r>
                      <a:r>
                        <a:rPr lang="pl-PL" sz="600" dirty="0">
                          <a:latin typeface="Arial" pitchFamily="34" charset="0"/>
                          <a:cs typeface="Arial" pitchFamily="34" charset="0"/>
                        </a:rPr>
                        <a:t>”, „</a:t>
                      </a:r>
                      <a:r>
                        <a:rPr lang="pl-PL" sz="600" b="1" dirty="0">
                          <a:latin typeface="Arial" pitchFamily="34" charset="0"/>
                          <a:cs typeface="Arial" pitchFamily="34" charset="0"/>
                        </a:rPr>
                        <a:t>SPOCZNIJ</a:t>
                      </a:r>
                      <a:r>
                        <a:rPr lang="pl-PL" sz="600" dirty="0">
                          <a:latin typeface="Arial" pitchFamily="34" charset="0"/>
                          <a:cs typeface="Arial" pitchFamily="34" charset="0"/>
                        </a:rPr>
                        <a:t>”.</a:t>
                      </a:r>
                    </a:p>
                  </a:txBody>
                  <a:tcPr>
                    <a:noFill/>
                  </a:tcPr>
                </a:tc>
                <a:extLst>
                  <a:ext uri="{0D108BD9-81ED-4DB2-BD59-A6C34878D82A}">
                    <a16:rowId xmlns:a16="http://schemas.microsoft.com/office/drawing/2014/main" val="675708643"/>
                  </a:ext>
                </a:extLst>
              </a:tr>
              <a:tr h="252252">
                <a:tc>
                  <a:txBody>
                    <a:bodyPr/>
                    <a:lstStyle/>
                    <a:p>
                      <a:pPr algn="r"/>
                      <a:r>
                        <a:rPr lang="pl-PL" sz="600" b="1" dirty="0">
                          <a:solidFill>
                            <a:schemeClr val="tx1"/>
                          </a:solidFill>
                          <a:latin typeface="Arial" panose="020B0604020202020204" pitchFamily="34" charset="0"/>
                          <a:cs typeface="Arial" panose="020B0604020202020204" pitchFamily="34" charset="0"/>
                        </a:rPr>
                        <a:t>354.</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Po przyjęciu meldunku oficer dyżurny jednostki (instytucji) wojskowej rozpoczyna przegląd warty wewnętrznej (patrolu, konwoju lub asysty). Dowódca warty wewnętrznej towarzyszy oficerowi dyżurnemu jednostki (instytucji) wojskowej  podczas przeglądu warty wewnętrznej. Po jego zakończeniu wstępuje na swoje miejsce w szyku.</a:t>
                      </a:r>
                    </a:p>
                  </a:txBody>
                  <a:tcPr>
                    <a:noFill/>
                  </a:tcPr>
                </a:tc>
                <a:extLst>
                  <a:ext uri="{0D108BD9-81ED-4DB2-BD59-A6C34878D82A}">
                    <a16:rowId xmlns:a16="http://schemas.microsoft.com/office/drawing/2014/main" val="1996754363"/>
                  </a:ext>
                </a:extLst>
              </a:tr>
              <a:tr h="672671">
                <a:tc>
                  <a:txBody>
                    <a:bodyPr/>
                    <a:lstStyle/>
                    <a:p>
                      <a:pPr algn="r"/>
                      <a:r>
                        <a:rPr lang="pl-PL" sz="600" b="1" dirty="0">
                          <a:solidFill>
                            <a:schemeClr val="tx1"/>
                          </a:solidFill>
                          <a:latin typeface="Arial" panose="020B0604020202020204" pitchFamily="34" charset="0"/>
                          <a:cs typeface="Arial" panose="020B0604020202020204" pitchFamily="34" charset="0"/>
                        </a:rPr>
                        <a:t>355.</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Po przeglądzie warty wewnętrznej oficer dyżurny jednostki (instytucji) wojskowej staje na środku przed frontem i podaje komendy: „</a:t>
                      </a:r>
                      <a:r>
                        <a:rPr lang="pl-PL" sz="600" b="1" dirty="0">
                          <a:latin typeface="Arial" pitchFamily="34" charset="0"/>
                          <a:cs typeface="Arial" pitchFamily="34" charset="0"/>
                        </a:rPr>
                        <a:t>Warta i służby – BACZNOŚĆ</a:t>
                      </a:r>
                      <a:r>
                        <a:rPr lang="pl-PL" sz="600" dirty="0">
                          <a:latin typeface="Arial" pitchFamily="34" charset="0"/>
                          <a:cs typeface="Arial" pitchFamily="34" charset="0"/>
                        </a:rPr>
                        <a:t>”, </a:t>
                      </a:r>
                      <a:r>
                        <a:rPr lang="pl-PL" sz="600" b="1" dirty="0">
                          <a:latin typeface="Arial" pitchFamily="34" charset="0"/>
                          <a:cs typeface="Arial" pitchFamily="34" charset="0"/>
                        </a:rPr>
                        <a:t>„Dowódca warty (zastępca dowódcy warty i rozprowadzający) – DO MNIE</a:t>
                      </a:r>
                      <a:r>
                        <a:rPr lang="pl-PL" sz="600" dirty="0">
                          <a:latin typeface="Arial" pitchFamily="34" charset="0"/>
                          <a:cs typeface="Arial" pitchFamily="34" charset="0"/>
                        </a:rPr>
                        <a:t>”. Na komendę wezwani podchodzą do oficera dyżurnego jednostki (instytucji) wojskowej, zatrzymują </a:t>
                      </a:r>
                      <a:br>
                        <a:rPr lang="pl-PL" sz="600" dirty="0">
                          <a:latin typeface="Arial" pitchFamily="34" charset="0"/>
                          <a:cs typeface="Arial" pitchFamily="34" charset="0"/>
                        </a:rPr>
                      </a:br>
                      <a:r>
                        <a:rPr lang="pl-PL" sz="600" dirty="0">
                          <a:latin typeface="Arial" pitchFamily="34" charset="0"/>
                          <a:cs typeface="Arial" pitchFamily="34" charset="0"/>
                        </a:rPr>
                        <a:t>się w odległości 3 kroków. Z chwilą ustawienia się, oddają jednocześnie honory, po czym oficer dyżurny jednostki (instytucji) wojskowej podaje komendę: „</a:t>
                      </a:r>
                      <a:r>
                        <a:rPr lang="pl-PL" sz="600" b="1" dirty="0">
                          <a:latin typeface="Arial" pitchFamily="34" charset="0"/>
                          <a:cs typeface="Arial" pitchFamily="34" charset="0"/>
                        </a:rPr>
                        <a:t>SPOCZNIJ</a:t>
                      </a:r>
                      <a:r>
                        <a:rPr lang="pl-PL" sz="600" dirty="0">
                          <a:latin typeface="Arial" pitchFamily="34" charset="0"/>
                          <a:cs typeface="Arial" pitchFamily="34" charset="0"/>
                        </a:rPr>
                        <a:t>” </a:t>
                      </a:r>
                      <a:br>
                        <a:rPr lang="pl-PL" sz="600" dirty="0">
                          <a:latin typeface="Arial" pitchFamily="34" charset="0"/>
                          <a:cs typeface="Arial" pitchFamily="34" charset="0"/>
                        </a:rPr>
                      </a:br>
                      <a:r>
                        <a:rPr lang="pl-PL" sz="600" dirty="0">
                          <a:latin typeface="Arial" pitchFamily="34" charset="0"/>
                          <a:cs typeface="Arial" pitchFamily="34" charset="0"/>
                        </a:rPr>
                        <a:t>i przystępuje do ich przeglądu, w następującej kolejności: rozprowadzający, zastępcy dowódcy warty wewnętrznej, dowódca warty wewnętrznej. Po sprawdzeniu poszczególnych funkcyjnych podaje każdorazowo komendę: „</a:t>
                      </a:r>
                      <a:r>
                        <a:rPr lang="pl-PL" sz="600" b="1" dirty="0">
                          <a:latin typeface="Arial" pitchFamily="34" charset="0"/>
                          <a:cs typeface="Arial" pitchFamily="34" charset="0"/>
                        </a:rPr>
                        <a:t>Do szyku – WSTĄP</a:t>
                      </a:r>
                      <a:r>
                        <a:rPr lang="pl-PL" sz="600" dirty="0">
                          <a:latin typeface="Arial" pitchFamily="34" charset="0"/>
                          <a:cs typeface="Arial" pitchFamily="34" charset="0"/>
                        </a:rPr>
                        <a:t>”, po której sprawdzeni oddają honory i wstępują do szyku. Powyższe czynności realizuje się również w stosunku do patrolu,</a:t>
                      </a:r>
                      <a:r>
                        <a:rPr lang="pl-PL" sz="600" baseline="0" dirty="0">
                          <a:latin typeface="Arial" pitchFamily="34" charset="0"/>
                          <a:cs typeface="Arial" pitchFamily="34" charset="0"/>
                        </a:rPr>
                        <a:t> konwoju lub asysty.</a:t>
                      </a: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698226165"/>
                  </a:ext>
                </a:extLst>
              </a:tr>
              <a:tr h="252252">
                <a:tc>
                  <a:txBody>
                    <a:bodyPr/>
                    <a:lstStyle/>
                    <a:p>
                      <a:pPr algn="r"/>
                      <a:r>
                        <a:rPr lang="pl-PL" sz="600" b="1" dirty="0">
                          <a:solidFill>
                            <a:schemeClr val="tx1"/>
                          </a:solidFill>
                          <a:latin typeface="Arial" panose="020B0604020202020204" pitchFamily="34" charset="0"/>
                          <a:cs typeface="Arial" panose="020B0604020202020204" pitchFamily="34" charset="0"/>
                        </a:rPr>
                        <a:t>356.</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Oficer dyżurny jednostki (instytucji) wojskowej</a:t>
                      </a:r>
                      <a:r>
                        <a:rPr lang="pl-PL" sz="600" baseline="0" dirty="0">
                          <a:latin typeface="Arial" pitchFamily="34" charset="0"/>
                          <a:cs typeface="Arial" pitchFamily="34" charset="0"/>
                        </a:rPr>
                        <a:t> </a:t>
                      </a:r>
                      <a:r>
                        <a:rPr lang="pl-PL" sz="600" dirty="0">
                          <a:latin typeface="Arial" pitchFamily="34" charset="0"/>
                          <a:cs typeface="Arial" pitchFamily="34" charset="0"/>
                        </a:rPr>
                        <a:t>przekazuje dowódcy warty wewnętrznej dodatkowe polecenia, a następnie podaje znaki rozpoznawcze (ustnie do zanotowania) </a:t>
                      </a:r>
                      <a:br>
                        <a:rPr lang="pl-PL" sz="600" dirty="0">
                          <a:latin typeface="Arial" pitchFamily="34" charset="0"/>
                          <a:cs typeface="Arial" pitchFamily="34" charset="0"/>
                        </a:rPr>
                      </a:br>
                      <a:r>
                        <a:rPr lang="pl-PL" sz="600" dirty="0">
                          <a:latin typeface="Arial" pitchFamily="34" charset="0"/>
                          <a:cs typeface="Arial" pitchFamily="34" charset="0"/>
                        </a:rPr>
                        <a:t>i nakazuje wstąpić do szyku.</a:t>
                      </a:r>
                    </a:p>
                  </a:txBody>
                  <a:tcPr>
                    <a:noFill/>
                  </a:tcPr>
                </a:tc>
                <a:extLst>
                  <a:ext uri="{0D108BD9-81ED-4DB2-BD59-A6C34878D82A}">
                    <a16:rowId xmlns:a16="http://schemas.microsoft.com/office/drawing/2014/main" val="2003977886"/>
                  </a:ext>
                </a:extLst>
              </a:tr>
              <a:tr h="756755">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357.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20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3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358</a:t>
                      </a:r>
                      <a:r>
                        <a:rPr lang="pl-PL" sz="700" b="1" dirty="0">
                          <a:solidFill>
                            <a:schemeClr val="tx1"/>
                          </a:solidFill>
                          <a:latin typeface="Arial" panose="020B0604020202020204" pitchFamily="34" charset="0"/>
                          <a:cs typeface="Arial" panose="020B0604020202020204" pitchFamily="34" charset="0"/>
                        </a:rPr>
                        <a:t>.</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359</a:t>
                      </a:r>
                      <a:r>
                        <a:rPr lang="pl-PL" sz="500" b="1" dirty="0">
                          <a:solidFill>
                            <a:schemeClr val="tx1"/>
                          </a:solidFill>
                          <a:latin typeface="Arial" panose="020B0604020202020204" pitchFamily="34" charset="0"/>
                          <a:cs typeface="Arial" panose="020B0604020202020204" pitchFamily="34" charset="0"/>
                        </a:rPr>
                        <a:t>.</a:t>
                      </a:r>
                    </a:p>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Przed zaprzysiężeniem warty wewnętrznej oficer dyżurny jednostki (instytucji) wojskowej zadaje pytanie żołnierzom wart</a:t>
                      </a:r>
                      <a:r>
                        <a:rPr lang="pl-PL" sz="600" baseline="0" dirty="0">
                          <a:latin typeface="Arial" pitchFamily="34" charset="0"/>
                          <a:cs typeface="Arial" pitchFamily="34" charset="0"/>
                        </a:rPr>
                        <a:t> i służb wewnętrznych: </a:t>
                      </a:r>
                      <a:r>
                        <a:rPr lang="pl-PL" sz="600" b="1" baseline="0" dirty="0">
                          <a:latin typeface="Arial" pitchFamily="34" charset="0"/>
                          <a:cs typeface="Arial" pitchFamily="34" charset="0"/>
                        </a:rPr>
                        <a:t>„Żołnierze warty i służb, pracownicy ochrony, czy z przyczyn służbowych , zdrowotnych lub innych okoliczności, ktoś nie może pełnić warty, służby lub ochrony?”.</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b="1"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Żołnierza (pracownika ochrony), który</a:t>
                      </a:r>
                      <a:r>
                        <a:rPr lang="pl-PL" sz="600" baseline="0" dirty="0">
                          <a:latin typeface="Arial" pitchFamily="34" charset="0"/>
                          <a:cs typeface="Arial" pitchFamily="34" charset="0"/>
                        </a:rPr>
                        <a:t> utracił zdolność pełnienia służby wewnętrznej (warty, ochrony), o</a:t>
                      </a:r>
                      <a:r>
                        <a:rPr lang="pl-PL" sz="600" dirty="0">
                          <a:latin typeface="Arial" pitchFamily="34" charset="0"/>
                          <a:cs typeface="Arial" pitchFamily="34" charset="0"/>
                        </a:rPr>
                        <a:t>ficer dyżurny jednostki (instytucji) wojskowej</a:t>
                      </a:r>
                      <a:r>
                        <a:rPr lang="pl-PL" sz="600" baseline="0" dirty="0">
                          <a:latin typeface="Arial" pitchFamily="34" charset="0"/>
                          <a:cs typeface="Arial" pitchFamily="34" charset="0"/>
                        </a:rPr>
                        <a:t> odsyła do pododdziału </a:t>
                      </a:r>
                      <a:br>
                        <a:rPr lang="pl-PL" sz="600" baseline="0" dirty="0">
                          <a:latin typeface="Arial" pitchFamily="34" charset="0"/>
                          <a:cs typeface="Arial" pitchFamily="34" charset="0"/>
                        </a:rPr>
                      </a:br>
                      <a:r>
                        <a:rPr lang="pl-PL" sz="600" baseline="0" dirty="0">
                          <a:latin typeface="Arial" pitchFamily="34" charset="0"/>
                          <a:cs typeface="Arial" pitchFamily="34" charset="0"/>
                        </a:rPr>
                        <a:t>(do dyspozycji pracodawcy) w celu jego wymiany. Fakt ten odnotowuje w „Dzienniku działań”.</a:t>
                      </a: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Oficer dyżurny jednostki (instytucji) wojskowej  podaje komendę np.: „</a:t>
                      </a:r>
                      <a:r>
                        <a:rPr lang="pl-PL" sz="600" b="1" dirty="0">
                          <a:latin typeface="Arial" pitchFamily="34" charset="0"/>
                          <a:cs typeface="Arial" pitchFamily="34" charset="0"/>
                        </a:rPr>
                        <a:t>Warta i służby – BACZNOŚĆ</a:t>
                      </a:r>
                      <a:r>
                        <a:rPr lang="pl-PL" sz="600" dirty="0">
                          <a:latin typeface="Arial" pitchFamily="34" charset="0"/>
                          <a:cs typeface="Arial" pitchFamily="34" charset="0"/>
                        </a:rPr>
                        <a:t>”, po czym dokonuje zaprzysiężenia służb wewnętrznych – zapowiedzią „</a:t>
                      </a:r>
                      <a:r>
                        <a:rPr lang="pl-PL" sz="600" b="1" dirty="0">
                          <a:latin typeface="Arial" pitchFamily="34" charset="0"/>
                          <a:cs typeface="Arial" pitchFamily="34" charset="0"/>
                        </a:rPr>
                        <a:t>SŁUŻBA WARTOWNICZA (PATROLOWA, KONWOJOWA, ASYSTENCYJNA)</a:t>
                      </a:r>
                      <a:r>
                        <a:rPr lang="pl-PL" sz="600" dirty="0">
                          <a:latin typeface="Arial" pitchFamily="34" charset="0"/>
                          <a:cs typeface="Arial" pitchFamily="34" charset="0"/>
                        </a:rPr>
                        <a:t>”. Po tej zapowiedzi żołnierze uczestniczący w odprawie oddają honory.</a:t>
                      </a:r>
                    </a:p>
                  </a:txBody>
                  <a:tcPr>
                    <a:noFill/>
                  </a:tcPr>
                </a:tc>
                <a:extLst>
                  <a:ext uri="{0D108BD9-81ED-4DB2-BD59-A6C34878D82A}">
                    <a16:rowId xmlns:a16="http://schemas.microsoft.com/office/drawing/2014/main" val="2294433969"/>
                  </a:ext>
                </a:extLst>
              </a:tr>
              <a:tr h="1009007">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360.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2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4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361</a:t>
                      </a:r>
                      <a:r>
                        <a:rPr lang="pl-PL" sz="700" b="1" dirty="0">
                          <a:solidFill>
                            <a:schemeClr val="tx1"/>
                          </a:solidFill>
                          <a:latin typeface="Arial" panose="020B0604020202020204" pitchFamily="34" charset="0"/>
                          <a:cs typeface="Arial" panose="020B0604020202020204" pitchFamily="34" charset="0"/>
                        </a:rPr>
                        <a:t>.</a:t>
                      </a:r>
                    </a:p>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Po zaprzysiężeniu oficer dyżurny jednostki (instytucji) wojskowej podaje komendy,</a:t>
                      </a:r>
                      <a:r>
                        <a:rPr lang="pl-PL" sz="600" baseline="0" dirty="0">
                          <a:latin typeface="Arial" pitchFamily="34" charset="0"/>
                          <a:cs typeface="Arial" pitchFamily="34" charset="0"/>
                        </a:rPr>
                        <a:t> np.:</a:t>
                      </a:r>
                      <a:r>
                        <a:rPr lang="pl-PL" sz="600" dirty="0">
                          <a:latin typeface="Arial" pitchFamily="34" charset="0"/>
                          <a:cs typeface="Arial" pitchFamily="34" charset="0"/>
                        </a:rPr>
                        <a:t> „</a:t>
                      </a:r>
                      <a:r>
                        <a:rPr lang="pl-PL" sz="600" b="1" dirty="0">
                          <a:latin typeface="Arial" pitchFamily="34" charset="0"/>
                          <a:cs typeface="Arial" pitchFamily="34" charset="0"/>
                        </a:rPr>
                        <a:t>BACZNOŚĆ</a:t>
                      </a:r>
                      <a:r>
                        <a:rPr lang="pl-PL" sz="600" dirty="0">
                          <a:latin typeface="Arial" pitchFamily="34" charset="0"/>
                          <a:cs typeface="Arial" pitchFamily="34" charset="0"/>
                        </a:rPr>
                        <a:t>”, „</a:t>
                      </a:r>
                      <a:r>
                        <a:rPr lang="pl-PL" sz="600" b="1" dirty="0">
                          <a:latin typeface="Arial" pitchFamily="34" charset="0"/>
                          <a:cs typeface="Arial" pitchFamily="34" charset="0"/>
                        </a:rPr>
                        <a:t>Warta</a:t>
                      </a:r>
                      <a:r>
                        <a:rPr lang="pl-PL" sz="600" b="1" baseline="0" dirty="0">
                          <a:latin typeface="Arial" pitchFamily="34" charset="0"/>
                          <a:cs typeface="Arial" pitchFamily="34" charset="0"/>
                        </a:rPr>
                        <a:t> (patrol, konwój lub asysta)</a:t>
                      </a:r>
                      <a:r>
                        <a:rPr lang="pl-PL" sz="600" b="1" dirty="0">
                          <a:latin typeface="Arial" pitchFamily="34" charset="0"/>
                          <a:cs typeface="Arial" pitchFamily="34" charset="0"/>
                        </a:rPr>
                        <a:t> do miejsca pełnienia służby </a:t>
                      </a:r>
                      <a:br>
                        <a:rPr lang="pl-PL" sz="600" b="1" dirty="0">
                          <a:latin typeface="Arial" pitchFamily="34" charset="0"/>
                          <a:cs typeface="Arial" pitchFamily="34" charset="0"/>
                        </a:rPr>
                      </a:br>
                      <a:r>
                        <a:rPr lang="pl-PL" sz="600" b="1" dirty="0">
                          <a:latin typeface="Arial" pitchFamily="34" charset="0"/>
                          <a:cs typeface="Arial" pitchFamily="34" charset="0"/>
                        </a:rPr>
                        <a:t>– ODMASZEROWAĆ</a:t>
                      </a:r>
                      <a:r>
                        <a:rPr lang="pl-PL" sz="600" dirty="0">
                          <a:latin typeface="Arial" pitchFamily="34" charset="0"/>
                          <a:cs typeface="Arial" pitchFamily="34" charset="0"/>
                        </a:rPr>
                        <a:t>”, „</a:t>
                      </a:r>
                      <a:r>
                        <a:rPr lang="pl-PL" sz="600" b="1" dirty="0">
                          <a:latin typeface="Arial" pitchFamily="34" charset="0"/>
                          <a:cs typeface="Arial" pitchFamily="34" charset="0"/>
                        </a:rPr>
                        <a:t>SPOCZNIJ</a:t>
                      </a:r>
                      <a:r>
                        <a:rPr lang="pl-PL" sz="600" dirty="0">
                          <a:latin typeface="Arial" pitchFamily="34" charset="0"/>
                          <a:cs typeface="Arial" pitchFamily="34" charset="0"/>
                        </a:rPr>
                        <a:t>”. Dowódca warty wewnętrznej (patrolu, konwoju lub asysty) podaje komendy do sformowania ugrupowania marszowego i odprowadzają wartę</a:t>
                      </a:r>
                      <a:r>
                        <a:rPr lang="pl-PL" sz="600" baseline="0" dirty="0">
                          <a:latin typeface="Arial" pitchFamily="34" charset="0"/>
                          <a:cs typeface="Arial" pitchFamily="34" charset="0"/>
                        </a:rPr>
                        <a:t> wewnętrzną (patrol, konwój lub asystę)</a:t>
                      </a:r>
                      <a:r>
                        <a:rPr lang="pl-PL" sz="600" dirty="0">
                          <a:latin typeface="Arial" pitchFamily="34" charset="0"/>
                          <a:cs typeface="Arial" pitchFamily="34" charset="0"/>
                        </a:rPr>
                        <a:t> do miejsc pełnienia służby. </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Po odmaszerowaniu warty wewnętrznej (patrolu, konwoju lub asysty), oficer dyżurny jednostki (instytucji) wojskowej podchodzi do żołnierza stojącego na prawym skrzydle służb wewnętrznych i zatrzymuje się w odległości około 3 kroków przed nim. Żołnierz ten oddaje honor, po czym przedstawia się, np.: </a:t>
                      </a:r>
                      <a:r>
                        <a:rPr lang="pl-PL" sz="600" b="1" dirty="0">
                          <a:latin typeface="Arial" pitchFamily="34" charset="0"/>
                          <a:cs typeface="Arial" pitchFamily="34" charset="0"/>
                        </a:rPr>
                        <a:t>„ Panie kapitanie,</a:t>
                      </a:r>
                      <a:r>
                        <a:rPr lang="pl-PL" sz="600" b="1" baseline="0" dirty="0">
                          <a:latin typeface="Arial" pitchFamily="34" charset="0"/>
                          <a:cs typeface="Arial" pitchFamily="34" charset="0"/>
                        </a:rPr>
                        <a:t> dyżurny parku sprzętu technicznego, plutonowy Kowalski”</a:t>
                      </a:r>
                      <a:r>
                        <a:rPr lang="pl-PL" sz="600" b="0" baseline="0" dirty="0">
                          <a:latin typeface="Arial" pitchFamily="34" charset="0"/>
                          <a:cs typeface="Arial" pitchFamily="34" charset="0"/>
                        </a:rPr>
                        <a:t>. </a:t>
                      </a:r>
                      <a:r>
                        <a:rPr lang="pl-PL" sz="600" baseline="0" dirty="0">
                          <a:latin typeface="Arial" pitchFamily="34" charset="0"/>
                          <a:cs typeface="Arial" pitchFamily="34" charset="0"/>
                        </a:rPr>
                        <a:t>Po przedstawieniu się żołnierza, </a:t>
                      </a:r>
                      <a:r>
                        <a:rPr lang="pl-PL" sz="600" dirty="0">
                          <a:latin typeface="Arial" pitchFamily="34" charset="0"/>
                          <a:cs typeface="Arial" pitchFamily="34" charset="0"/>
                        </a:rPr>
                        <a:t>oficer dyżurny jednostki (instytucji) wojskowej robi krok w prawo do następnego żołnierza, wówczas pierwszy i drugi żołnierz jednocześnie salutują. Oficer dyżurny jednostki (instytucji) wojskowej odpowiada im salutowaniem, po czym kolejny żołnierz, przed którym stoi oficer dyżurny jednostki (instytucji) wojskowej,</a:t>
                      </a:r>
                      <a:r>
                        <a:rPr lang="pl-PL" sz="600" baseline="0" dirty="0">
                          <a:latin typeface="Arial" pitchFamily="34" charset="0"/>
                          <a:cs typeface="Arial" pitchFamily="34" charset="0"/>
                        </a:rPr>
                        <a:t> przedstawia się. Żołnierz przedstawiający się oraz żołnierz z jego prawej i lewej strony przyjmują postawę zasadniczą. W ten sposób przedstawiają się kolejno żołnierze wyznaczeni do służby wewnętrznej. Następnie </a:t>
                      </a:r>
                      <a:r>
                        <a:rPr lang="pl-PL" sz="600" dirty="0">
                          <a:latin typeface="Arial" pitchFamily="34" charset="0"/>
                          <a:cs typeface="Arial" pitchFamily="34" charset="0"/>
                        </a:rPr>
                        <a:t>oficer dyżurny jednostki (instytucji) wojskowej przystępuje do ich przeglądu (jeżeli nie dokonał tego pomocnik). Poleca usunąć stwierdzone niedociągnięcia, przekazuje dodatkowe zadania oraz ustalenia i nakazuje odmaszerować do miejsca pełnienia</a:t>
                      </a:r>
                      <a:r>
                        <a:rPr lang="pl-PL" sz="600" baseline="0" dirty="0">
                          <a:latin typeface="Arial" pitchFamily="34" charset="0"/>
                          <a:cs typeface="Arial" pitchFamily="34" charset="0"/>
                        </a:rPr>
                        <a:t> służby.</a:t>
                      </a: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974096327"/>
                  </a:ext>
                </a:extLst>
              </a:tr>
              <a:tr h="714713">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362</a:t>
                      </a:r>
                      <a:r>
                        <a:rPr lang="pl-PL" sz="700" b="1" dirty="0">
                          <a:solidFill>
                            <a:schemeClr val="tx1"/>
                          </a:solidFill>
                          <a:latin typeface="Arial" panose="020B0604020202020204" pitchFamily="34" charset="0"/>
                          <a:cs typeface="Arial" panose="020B0604020202020204" pitchFamily="34" charset="0"/>
                        </a:rPr>
                        <a:t>.</a:t>
                      </a:r>
                      <a:r>
                        <a:rPr lang="pl-PL" sz="60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6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600" b="1" dirty="0">
                          <a:solidFill>
                            <a:schemeClr val="tx1"/>
                          </a:solidFill>
                          <a:latin typeface="Arial" panose="020B0604020202020204" pitchFamily="34" charset="0"/>
                          <a:cs typeface="Arial" panose="020B0604020202020204" pitchFamily="34" charset="0"/>
                        </a:rPr>
                        <a:t>363</a:t>
                      </a:r>
                      <a:r>
                        <a:rPr lang="pl-PL" sz="700" b="1" dirty="0">
                          <a:solidFill>
                            <a:schemeClr val="tx1"/>
                          </a:solidFill>
                          <a:latin typeface="Arial" panose="020B0604020202020204" pitchFamily="34" charset="0"/>
                          <a:cs typeface="Arial" panose="020B0604020202020204" pitchFamily="34" charset="0"/>
                        </a:rPr>
                        <a:t>.</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700" b="1" dirty="0">
                        <a:solidFill>
                          <a:schemeClr val="tx1"/>
                        </a:solidFill>
                        <a:latin typeface="Arial" panose="020B0604020202020204" pitchFamily="34" charset="0"/>
                        <a:cs typeface="Arial" panose="020B0604020202020204" pitchFamily="34" charset="0"/>
                      </a:endParaRPr>
                    </a:p>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Jeżeli na odprawę przybędzie dowódca jednostki (instytucji) wojskowej lub jego przełożony to oficer dyżurny jednostki (instytucji) wojskowej podaje komendę,</a:t>
                      </a:r>
                      <a:r>
                        <a:rPr lang="pl-PL" sz="600" baseline="0" dirty="0">
                          <a:latin typeface="Arial" pitchFamily="34" charset="0"/>
                          <a:cs typeface="Arial" pitchFamily="34" charset="0"/>
                        </a:rPr>
                        <a:t> np.</a:t>
                      </a:r>
                      <a:r>
                        <a:rPr lang="pl-PL" sz="600" dirty="0">
                          <a:latin typeface="Arial" pitchFamily="34" charset="0"/>
                          <a:cs typeface="Arial" pitchFamily="34" charset="0"/>
                        </a:rPr>
                        <a:t>: „</a:t>
                      </a:r>
                      <a:r>
                        <a:rPr lang="pl-PL" sz="600" b="1" dirty="0">
                          <a:latin typeface="Arial" pitchFamily="34" charset="0"/>
                          <a:cs typeface="Arial" pitchFamily="34" charset="0"/>
                        </a:rPr>
                        <a:t>Warta i służby,</a:t>
                      </a:r>
                      <a:r>
                        <a:rPr lang="pl-PL" sz="600" b="1" baseline="0" dirty="0">
                          <a:latin typeface="Arial" pitchFamily="34" charset="0"/>
                          <a:cs typeface="Arial" pitchFamily="34" charset="0"/>
                        </a:rPr>
                        <a:t> </a:t>
                      </a:r>
                      <a:r>
                        <a:rPr lang="pl-PL" sz="600" b="1" dirty="0">
                          <a:latin typeface="Arial" pitchFamily="34" charset="0"/>
                          <a:cs typeface="Arial" pitchFamily="34" charset="0"/>
                        </a:rPr>
                        <a:t>na prawo </a:t>
                      </a:r>
                      <a:r>
                        <a:rPr lang="pl-PL" sz="600" b="0" dirty="0">
                          <a:latin typeface="Arial" pitchFamily="34" charset="0"/>
                          <a:cs typeface="Arial" pitchFamily="34" charset="0"/>
                        </a:rPr>
                        <a:t>(lewo) </a:t>
                      </a:r>
                      <a:r>
                        <a:rPr lang="pl-PL" sz="600" b="1" dirty="0">
                          <a:latin typeface="Arial" pitchFamily="34" charset="0"/>
                          <a:cs typeface="Arial" pitchFamily="34" charset="0"/>
                        </a:rPr>
                        <a:t>– PATRZ</a:t>
                      </a:r>
                      <a:r>
                        <a:rPr lang="pl-PL" sz="600" dirty="0">
                          <a:latin typeface="Arial" pitchFamily="34" charset="0"/>
                          <a:cs typeface="Arial" pitchFamily="34" charset="0"/>
                        </a:rPr>
                        <a:t>” i składa meldunek np. „</a:t>
                      </a:r>
                      <a:r>
                        <a:rPr lang="pl-PL" sz="600" b="1" dirty="0">
                          <a:latin typeface="Arial" pitchFamily="34" charset="0"/>
                          <a:cs typeface="Arial" pitchFamily="34" charset="0"/>
                        </a:rPr>
                        <a:t>Panie pułkowniku,</a:t>
                      </a:r>
                      <a:r>
                        <a:rPr lang="pl-PL" sz="600" b="1" baseline="0" dirty="0">
                          <a:latin typeface="Arial" pitchFamily="34" charset="0"/>
                          <a:cs typeface="Arial" pitchFamily="34" charset="0"/>
                        </a:rPr>
                        <a:t> </a:t>
                      </a:r>
                      <a:r>
                        <a:rPr lang="pl-PL" sz="600" b="1" dirty="0">
                          <a:latin typeface="Arial" pitchFamily="34" charset="0"/>
                          <a:cs typeface="Arial" pitchFamily="34" charset="0"/>
                        </a:rPr>
                        <a:t>oficer dyżurny 2. Brygady Zmechanizowanej kapitan Nowak melduje wartę i służby podczas odprawy</a:t>
                      </a:r>
                      <a:r>
                        <a:rPr lang="pl-PL" sz="600" dirty="0">
                          <a:latin typeface="Arial" pitchFamily="34" charset="0"/>
                          <a:cs typeface="Arial" pitchFamily="34" charset="0"/>
                        </a:rPr>
                        <a:t>”.</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600" dirty="0">
                          <a:latin typeface="Arial" pitchFamily="34" charset="0"/>
                          <a:cs typeface="Arial" pitchFamily="34" charset="0"/>
                        </a:rPr>
                        <a:t>W odprawie ma prawo uczestniczyć dowódca</a:t>
                      </a:r>
                      <a:r>
                        <a:rPr lang="pl-PL" sz="600" baseline="0" dirty="0">
                          <a:latin typeface="Arial" pitchFamily="34" charset="0"/>
                          <a:cs typeface="Arial" pitchFamily="34" charset="0"/>
                        </a:rPr>
                        <a:t> pododdziału wystawiającego wartę wewnętrzną albo wyznaczony przez niego żołnierz. Na 5 minut przed odprawą staje w szeregu, na prawym skrzydle warty, w odstępie 5 kroków od dowódcy warty wewnętrznej (pomocnika oficera dyżurnego).</a:t>
                      </a:r>
                      <a:r>
                        <a:rPr lang="pl-PL" sz="600" dirty="0">
                          <a:latin typeface="Arial" pitchFamily="34" charset="0"/>
                          <a:cs typeface="Arial" pitchFamily="34" charset="0"/>
                        </a:rPr>
                        <a:t> </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382089356"/>
                  </a:ext>
                </a:extLst>
              </a:tr>
              <a:tr h="168168">
                <a:tc>
                  <a:txBody>
                    <a:bodyPr/>
                    <a:lstStyle/>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2249081772"/>
                  </a:ext>
                </a:extLst>
              </a:tr>
              <a:tr h="269251">
                <a:tc>
                  <a:txBody>
                    <a:bodyPr/>
                    <a:lstStyle/>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3294430644"/>
                  </a:ext>
                </a:extLst>
              </a:tr>
              <a:tr h="296929">
                <a:tc>
                  <a:txBody>
                    <a:bodyPr/>
                    <a:lstStyle/>
                    <a:p>
                      <a:pPr algn="r"/>
                      <a:endParaRPr lang="pl-PL" sz="6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600" dirty="0">
                        <a:latin typeface="Arial" pitchFamily="34" charset="0"/>
                        <a:cs typeface="Arial" pitchFamily="34" charset="0"/>
                      </a:endParaRPr>
                    </a:p>
                  </a:txBody>
                  <a:tcPr>
                    <a:noFill/>
                  </a:tcPr>
                </a:tc>
                <a:extLst>
                  <a:ext uri="{0D108BD9-81ED-4DB2-BD59-A6C34878D82A}">
                    <a16:rowId xmlns:a16="http://schemas.microsoft.com/office/drawing/2014/main" val="1893186210"/>
                  </a:ext>
                </a:extLst>
              </a:tr>
            </a:tbl>
          </a:graphicData>
        </a:graphic>
      </p:graphicFrame>
      <p:sp>
        <p:nvSpPr>
          <p:cNvPr id="19" name="Prostokąt 18"/>
          <p:cNvSpPr/>
          <p:nvPr/>
        </p:nvSpPr>
        <p:spPr>
          <a:xfrm>
            <a:off x="4290222" y="12017424"/>
            <a:ext cx="1374473" cy="397803"/>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90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sp>
        <p:nvSpPr>
          <p:cNvPr id="23" name="Prostokąt 22"/>
          <p:cNvSpPr/>
          <p:nvPr/>
        </p:nvSpPr>
        <p:spPr>
          <a:xfrm rot="16200000">
            <a:off x="8180383" y="6472808"/>
            <a:ext cx="1174659" cy="30137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120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3"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2204" y="604272"/>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662831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428649" y="359719"/>
            <a:ext cx="7058893" cy="1148616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dirty="0"/>
          </a:p>
        </p:txBody>
      </p:sp>
      <p:cxnSp>
        <p:nvCxnSpPr>
          <p:cNvPr id="7" name="Łącznik prosty 6"/>
          <p:cNvCxnSpPr/>
          <p:nvPr/>
        </p:nvCxnSpPr>
        <p:spPr>
          <a:xfrm>
            <a:off x="8405390" y="359719"/>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438951" y="11861279"/>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a:off x="8478387" y="11512728"/>
            <a:ext cx="12217" cy="832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a:off x="1430843" y="11515637"/>
            <a:ext cx="11820" cy="832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428649" y="12348195"/>
            <a:ext cx="707236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flipV="1">
            <a:off x="9036063" y="387968"/>
            <a:ext cx="0" cy="1146363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 name="Tabela 1"/>
          <p:cNvGraphicFramePr>
            <a:graphicFrameLocks noGrp="1"/>
          </p:cNvGraphicFramePr>
          <p:nvPr/>
        </p:nvGraphicFramePr>
        <p:xfrm>
          <a:off x="1556101" y="1642050"/>
          <a:ext cx="6656784" cy="10098464"/>
        </p:xfrm>
        <a:graphic>
          <a:graphicData uri="http://schemas.openxmlformats.org/drawingml/2006/table">
            <a:tbl>
              <a:tblPr firstRow="1" bandRow="1">
                <a:tableStyleId>{5C22544A-7EE6-4342-B048-85BDC9FD1C3A}</a:tableStyleId>
              </a:tblPr>
              <a:tblGrid>
                <a:gridCol w="556369">
                  <a:extLst>
                    <a:ext uri="{9D8B030D-6E8A-4147-A177-3AD203B41FA5}">
                      <a16:colId xmlns:a16="http://schemas.microsoft.com/office/drawing/2014/main" val="2805344232"/>
                    </a:ext>
                  </a:extLst>
                </a:gridCol>
                <a:gridCol w="6100415">
                  <a:extLst>
                    <a:ext uri="{9D8B030D-6E8A-4147-A177-3AD203B41FA5}">
                      <a16:colId xmlns:a16="http://schemas.microsoft.com/office/drawing/2014/main" val="1364546603"/>
                    </a:ext>
                  </a:extLst>
                </a:gridCol>
              </a:tblGrid>
              <a:tr h="432048">
                <a:tc gridSpan="2">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pl-PL" sz="1800" b="1" dirty="0">
                          <a:solidFill>
                            <a:schemeClr val="tx1"/>
                          </a:solidFill>
                          <a:latin typeface="Arial" pitchFamily="34" charset="0"/>
                          <a:cs typeface="Arial" pitchFamily="34" charset="0"/>
                        </a:rPr>
                        <a:t>ZMIANA WART</a:t>
                      </a:r>
                    </a:p>
                    <a:p>
                      <a:pPr marL="0" marR="0" lvl="0" indent="0" algn="ctr" defTabSz="1280160" rtl="0" eaLnBrk="1" fontAlgn="auto" latinLnBrk="0" hangingPunct="1">
                        <a:lnSpc>
                          <a:spcPct val="100000"/>
                        </a:lnSpc>
                        <a:spcBef>
                          <a:spcPts val="0"/>
                        </a:spcBef>
                        <a:spcAft>
                          <a:spcPts val="0"/>
                        </a:spcAft>
                        <a:buClrTx/>
                        <a:buSzTx/>
                        <a:buFontTx/>
                        <a:buNone/>
                        <a:tabLst/>
                        <a:defRPr/>
                      </a:pP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endParaRPr lang="pl-PL" sz="1100" b="0" dirty="0">
                        <a:solidFill>
                          <a:schemeClr val="tx1"/>
                        </a:solidFill>
                        <a:latin typeface="Arial" pitchFamily="34" charset="0"/>
                        <a:cs typeface="Arial" pitchFamily="34" charset="0"/>
                      </a:endParaRPr>
                    </a:p>
                    <a:p>
                      <a:pPr marL="0" marR="0" lvl="0" indent="0" algn="ctr" defTabSz="1280160" rtl="0" eaLnBrk="1" fontAlgn="auto" latinLnBrk="0" hangingPunct="1">
                        <a:lnSpc>
                          <a:spcPct val="100000"/>
                        </a:lnSpc>
                        <a:spcBef>
                          <a:spcPts val="0"/>
                        </a:spcBef>
                        <a:spcAft>
                          <a:spcPts val="0"/>
                        </a:spcAft>
                        <a:buClrTx/>
                        <a:buSzTx/>
                        <a:buFontTx/>
                        <a:buNone/>
                        <a:tabLst/>
                        <a:defRPr/>
                      </a:pPr>
                      <a:endParaRPr lang="pl-PL" sz="1100" b="1" dirty="0">
                        <a:solidFill>
                          <a:schemeClr val="tx1"/>
                        </a:solidFill>
                        <a:latin typeface="Arial" pitchFamily="34" charset="0"/>
                        <a:cs typeface="Arial" pitchFamily="34" charset="0"/>
                      </a:endParaRPr>
                    </a:p>
                  </a:txBody>
                  <a:tcPr>
                    <a:noFill/>
                  </a:tcPr>
                </a:tc>
                <a:tc hMerge="1">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lang="pl-PL" sz="600" b="0" dirty="0">
                        <a:solidFill>
                          <a:schemeClr val="tx1"/>
                        </a:solidFill>
                        <a:latin typeface="Arial" pitchFamily="34" charset="0"/>
                        <a:cs typeface="Arial" pitchFamily="34" charset="0"/>
                      </a:endParaRPr>
                    </a:p>
                  </a:txBody>
                  <a:tcPr>
                    <a:solidFill>
                      <a:schemeClr val="accent1"/>
                    </a:solidFill>
                  </a:tcPr>
                </a:tc>
                <a:extLst>
                  <a:ext uri="{0D108BD9-81ED-4DB2-BD59-A6C34878D82A}">
                    <a16:rowId xmlns:a16="http://schemas.microsoft.com/office/drawing/2014/main" val="371540785"/>
                  </a:ext>
                </a:extLst>
              </a:tr>
              <a:tr h="232688">
                <a:tc>
                  <a:txBody>
                    <a:bodyPr/>
                    <a:lstStyle/>
                    <a:p>
                      <a:pPr algn="r"/>
                      <a:r>
                        <a:rPr lang="pl-PL" sz="1000" b="1" kern="1200" dirty="0">
                          <a:solidFill>
                            <a:schemeClr val="tx1"/>
                          </a:solidFill>
                          <a:latin typeface="Arial" panose="020B0604020202020204" pitchFamily="34" charset="0"/>
                          <a:ea typeface="+mn-ea"/>
                          <a:cs typeface="Arial" panose="020B0604020202020204" pitchFamily="34" charset="0"/>
                        </a:rPr>
                        <a:t>364</a:t>
                      </a:r>
                      <a:r>
                        <a:rPr lang="pl-PL" sz="105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solidFill>
                            <a:schemeClr val="tx1"/>
                          </a:solidFill>
                          <a:latin typeface="Arial" pitchFamily="34" charset="0"/>
                          <a:cs typeface="Arial" pitchFamily="34" charset="0"/>
                        </a:rPr>
                        <a:t>Dowódca warty wewnętrznej obejmującej służbę doprowadza skład warty wewnętrznej przed wejście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na teren ochranianego obiektu (wartowni) i wywołuje dowódcę warty wewnętrznej zdającej.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Po przedstawieniu się i podaniu hasła, ustawia wartę wewnętrzną w miejscu przeznaczonym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do zmiany wart, przekazuje dowództwo rozprowadzającemu (jeśli nie występuje - wyznaczonemu wartownikowi) i wraz z zastępcą (drugim rozprowadzającym lub tylko osobiście) udaje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się do wartowni, aby przyjąć amunicję i wyposażenie wartowni.</a:t>
                      </a:r>
                    </a:p>
                  </a:txBody>
                  <a:tcPr>
                    <a:noFill/>
                  </a:tcPr>
                </a:tc>
                <a:extLst>
                  <a:ext uri="{0D108BD9-81ED-4DB2-BD59-A6C34878D82A}">
                    <a16:rowId xmlns:a16="http://schemas.microsoft.com/office/drawing/2014/main" val="2273228023"/>
                  </a:ext>
                </a:extLst>
              </a:tr>
              <a:tr h="288032">
                <a:tc>
                  <a:txBody>
                    <a:bodyPr/>
                    <a:lstStyle/>
                    <a:p>
                      <a:pPr algn="r"/>
                      <a:r>
                        <a:rPr lang="pl-PL" sz="1000" b="1" kern="1200" dirty="0">
                          <a:solidFill>
                            <a:schemeClr val="tx1"/>
                          </a:solidFill>
                          <a:latin typeface="Arial" panose="020B0604020202020204" pitchFamily="34" charset="0"/>
                          <a:ea typeface="+mn-ea"/>
                          <a:cs typeface="Arial" panose="020B0604020202020204" pitchFamily="34" charset="0"/>
                        </a:rPr>
                        <a:t>365</a:t>
                      </a:r>
                      <a:r>
                        <a:rPr lang="pl-PL" sz="105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solidFill>
                            <a:schemeClr val="tx1"/>
                          </a:solidFill>
                          <a:latin typeface="Arial" pitchFamily="34" charset="0"/>
                          <a:cs typeface="Arial" pitchFamily="34" charset="0"/>
                        </a:rPr>
                        <a:t>Dowódca warty wewnętrznej zdającej przekazuje nowemu dowódcy warty wewnętrznej drugi komplet amunicji i przyjmuje amunicję od wartowników będących w wartowni. W tym czasie zastępca dowódcy warty wewnętrznej obejmującej (rozprowadzający) przyjmuje wyposażenie wartowni.</a:t>
                      </a:r>
                    </a:p>
                  </a:txBody>
                  <a:tcPr>
                    <a:noFill/>
                  </a:tcPr>
                </a:tc>
                <a:extLst>
                  <a:ext uri="{0D108BD9-81ED-4DB2-BD59-A6C34878D82A}">
                    <a16:rowId xmlns:a16="http://schemas.microsoft.com/office/drawing/2014/main" val="3940210237"/>
                  </a:ext>
                </a:extLst>
              </a:tr>
              <a:tr h="370840">
                <a:tc>
                  <a:txBody>
                    <a:bodyPr/>
                    <a:lstStyle/>
                    <a:p>
                      <a:pPr algn="r"/>
                      <a:r>
                        <a:rPr lang="pl-PL" sz="1000" b="1" kern="1200" dirty="0">
                          <a:solidFill>
                            <a:schemeClr val="tx1"/>
                          </a:solidFill>
                          <a:latin typeface="Arial" panose="020B0604020202020204" pitchFamily="34" charset="0"/>
                          <a:ea typeface="+mn-ea"/>
                          <a:cs typeface="Arial" panose="020B0604020202020204" pitchFamily="34" charset="0"/>
                        </a:rPr>
                        <a:t>366</a:t>
                      </a:r>
                      <a:r>
                        <a:rPr lang="pl-PL" sz="105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solidFill>
                            <a:schemeClr val="tx1"/>
                          </a:solidFill>
                          <a:latin typeface="Arial" pitchFamily="34" charset="0"/>
                          <a:cs typeface="Arial" pitchFamily="34" charset="0"/>
                        </a:rPr>
                        <a:t>Po przyjęciu amunicji i wyposażenia wartowni, dowódca warty wewnętrznej zdającej wywołuje wartę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pod broń, wyprowadza ją przed wartownię i ustawia w odległości od 3 do 10 kroków przed frontem warty wewnętrznej obejmującej. Obaj dowódcy stają na prawych skrzydłach swoich wart.</a:t>
                      </a:r>
                    </a:p>
                  </a:txBody>
                  <a:tcPr>
                    <a:noFill/>
                  </a:tcPr>
                </a:tc>
                <a:extLst>
                  <a:ext uri="{0D108BD9-81ED-4DB2-BD59-A6C34878D82A}">
                    <a16:rowId xmlns:a16="http://schemas.microsoft.com/office/drawing/2014/main" val="3959157340"/>
                  </a:ext>
                </a:extLst>
              </a:tr>
              <a:tr h="149240">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367</a:t>
                      </a:r>
                      <a:r>
                        <a:rPr lang="pl-PL" sz="105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3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2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368</a:t>
                      </a:r>
                      <a:r>
                        <a:rPr lang="pl-PL" sz="1050" b="1" dirty="0">
                          <a:solidFill>
                            <a:schemeClr val="tx1"/>
                          </a:solidFill>
                          <a:latin typeface="Arial" panose="020B0604020202020204" pitchFamily="34" charset="0"/>
                          <a:cs typeface="Arial" panose="020B0604020202020204" pitchFamily="34" charset="0"/>
                        </a:rPr>
                        <a:t>.</a:t>
                      </a:r>
                    </a:p>
                    <a:p>
                      <a:pPr algn="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1000" dirty="0">
                          <a:solidFill>
                            <a:schemeClr val="tx1"/>
                          </a:solidFill>
                          <a:latin typeface="Arial" pitchFamily="34" charset="0"/>
                          <a:cs typeface="Arial" pitchFamily="34" charset="0"/>
                        </a:rPr>
                        <a:t>Ustawienie wart wewnętrznych do zmiany:</a:t>
                      </a:r>
                    </a:p>
                    <a:p>
                      <a:pPr algn="just"/>
                      <a:r>
                        <a:rPr lang="pl-PL" sz="1000" dirty="0">
                          <a:solidFill>
                            <a:schemeClr val="tx1"/>
                          </a:solidFill>
                          <a:latin typeface="Arial" pitchFamily="34" charset="0"/>
                          <a:cs typeface="Arial" pitchFamily="34" charset="0"/>
                        </a:rPr>
                        <a:t>                      </a:t>
                      </a:r>
                      <a:r>
                        <a:rPr lang="pl-PL" sz="1000" b="1" dirty="0">
                          <a:solidFill>
                            <a:schemeClr val="tx1"/>
                          </a:solidFill>
                          <a:latin typeface="Arial" pitchFamily="34" charset="0"/>
                          <a:cs typeface="Arial" pitchFamily="34" charset="0"/>
                        </a:rPr>
                        <a:t>W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dirty="0">
                          <a:solidFill>
                            <a:schemeClr val="tx1"/>
                          </a:solidFill>
                          <a:latin typeface="Arial" pitchFamily="34" charset="0"/>
                          <a:cs typeface="Arial" pitchFamily="34" charset="0"/>
                        </a:rPr>
                        <a:t>warta obejmująca</a:t>
                      </a:r>
                    </a:p>
                    <a:p>
                      <a:pPr marL="0" indent="0" algn="just"/>
                      <a:r>
                        <a:rPr lang="pl-PL" sz="1000" b="1" dirty="0">
                          <a:solidFill>
                            <a:schemeClr val="tx1"/>
                          </a:solidFill>
                          <a:latin typeface="Arial" pitchFamily="34" charset="0"/>
                          <a:cs typeface="Arial" pitchFamily="34" charset="0"/>
                        </a:rPr>
                        <a:t>DW  ZDW     (R)  W  (R)  W  (R)  W  (R)  W   PPS</a:t>
                      </a:r>
                    </a:p>
                    <a:p>
                      <a:pPr algn="just"/>
                      <a:endParaRPr lang="pl-PL" sz="1000" b="1" dirty="0">
                        <a:solidFill>
                          <a:schemeClr val="tx1"/>
                        </a:solidFill>
                        <a:latin typeface="Arial" pitchFamily="34" charset="0"/>
                        <a:cs typeface="Arial" pitchFamily="34" charset="0"/>
                      </a:endParaRPr>
                    </a:p>
                    <a:p>
                      <a:pPr algn="just"/>
                      <a:r>
                        <a:rPr lang="pl-PL" sz="1000" b="1" dirty="0">
                          <a:solidFill>
                            <a:schemeClr val="tx1"/>
                          </a:solidFill>
                          <a:latin typeface="Arial" pitchFamily="34" charset="0"/>
                          <a:cs typeface="Arial" pitchFamily="34" charset="0"/>
                        </a:rPr>
                        <a:t>         PPS  W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ZDW  DW</a:t>
                      </a:r>
                    </a:p>
                    <a:p>
                      <a:pPr algn="just"/>
                      <a:r>
                        <a:rPr lang="pl-PL" sz="1000" b="1" dirty="0">
                          <a:solidFill>
                            <a:schemeClr val="tx1"/>
                          </a:solidFill>
                          <a:latin typeface="Arial" pitchFamily="34" charset="0"/>
                          <a:cs typeface="Arial" pitchFamily="34" charset="0"/>
                        </a:rPr>
                        <a:t>                        W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b="1" dirty="0" err="1">
                          <a:solidFill>
                            <a:schemeClr val="tx1"/>
                          </a:solidFill>
                          <a:latin typeface="Arial" pitchFamily="34" charset="0"/>
                          <a:cs typeface="Arial" pitchFamily="34" charset="0"/>
                        </a:rPr>
                        <a:t>W</a:t>
                      </a:r>
                      <a:r>
                        <a:rPr lang="pl-PL" sz="1000" b="1" dirty="0">
                          <a:solidFill>
                            <a:schemeClr val="tx1"/>
                          </a:solidFill>
                          <a:latin typeface="Arial" pitchFamily="34" charset="0"/>
                          <a:cs typeface="Arial" pitchFamily="34" charset="0"/>
                        </a:rPr>
                        <a:t>                                   </a:t>
                      </a:r>
                      <a:r>
                        <a:rPr lang="pl-PL" sz="1000" dirty="0">
                          <a:solidFill>
                            <a:schemeClr val="tx1"/>
                          </a:solidFill>
                          <a:latin typeface="Arial" pitchFamily="34" charset="0"/>
                          <a:cs typeface="Arial" pitchFamily="34" charset="0"/>
                        </a:rPr>
                        <a:t>warta zdająca</a:t>
                      </a:r>
                    </a:p>
                    <a:p>
                      <a:pPr algn="just"/>
                      <a:r>
                        <a:rPr lang="pl-PL" sz="1000" b="1" dirty="0">
                          <a:solidFill>
                            <a:schemeClr val="tx1"/>
                          </a:solidFill>
                          <a:latin typeface="Arial" pitchFamily="34" charset="0"/>
                          <a:cs typeface="Arial" pitchFamily="34" charset="0"/>
                        </a:rPr>
                        <a:t>DW    </a:t>
                      </a:r>
                      <a:r>
                        <a:rPr lang="pl-PL" sz="1000" dirty="0">
                          <a:solidFill>
                            <a:schemeClr val="tx1"/>
                          </a:solidFill>
                          <a:latin typeface="Arial" pitchFamily="34" charset="0"/>
                          <a:cs typeface="Arial" pitchFamily="34" charset="0"/>
                        </a:rPr>
                        <a:t> – dowódca warty</a:t>
                      </a:r>
                    </a:p>
                    <a:p>
                      <a:pPr algn="just"/>
                      <a:r>
                        <a:rPr lang="pl-PL" sz="1000" b="1" dirty="0">
                          <a:solidFill>
                            <a:schemeClr val="tx1"/>
                          </a:solidFill>
                          <a:latin typeface="Arial" pitchFamily="34" charset="0"/>
                          <a:cs typeface="Arial" pitchFamily="34" charset="0"/>
                        </a:rPr>
                        <a:t>ZDW</a:t>
                      </a:r>
                      <a:r>
                        <a:rPr lang="pl-PL" sz="1000" dirty="0">
                          <a:solidFill>
                            <a:schemeClr val="tx1"/>
                          </a:solidFill>
                          <a:latin typeface="Arial" pitchFamily="34" charset="0"/>
                          <a:cs typeface="Arial" pitchFamily="34" charset="0"/>
                        </a:rPr>
                        <a:t>   – zastępca dowódcy warty</a:t>
                      </a:r>
                    </a:p>
                    <a:p>
                      <a:pPr algn="just"/>
                      <a:r>
                        <a:rPr lang="pl-PL" sz="1000" b="1" dirty="0">
                          <a:solidFill>
                            <a:schemeClr val="tx1"/>
                          </a:solidFill>
                          <a:latin typeface="Arial" pitchFamily="34" charset="0"/>
                          <a:cs typeface="Arial" pitchFamily="34" charset="0"/>
                        </a:rPr>
                        <a:t>R </a:t>
                      </a:r>
                      <a:r>
                        <a:rPr lang="pl-PL" sz="1000" b="1" baseline="0" dirty="0">
                          <a:solidFill>
                            <a:schemeClr val="tx1"/>
                          </a:solidFill>
                          <a:latin typeface="Arial" pitchFamily="34" charset="0"/>
                          <a:cs typeface="Arial" pitchFamily="34" charset="0"/>
                        </a:rPr>
                        <a:t> </a:t>
                      </a:r>
                      <a:r>
                        <a:rPr lang="pl-PL" sz="1000" dirty="0">
                          <a:solidFill>
                            <a:schemeClr val="tx1"/>
                          </a:solidFill>
                          <a:latin typeface="Arial" pitchFamily="34" charset="0"/>
                          <a:cs typeface="Arial" pitchFamily="34" charset="0"/>
                        </a:rPr>
                        <a:t>– rozprowadzający (w</a:t>
                      </a:r>
                      <a:r>
                        <a:rPr lang="pl-PL" sz="1000" baseline="0" dirty="0">
                          <a:solidFill>
                            <a:schemeClr val="tx1"/>
                          </a:solidFill>
                          <a:latin typeface="Arial" pitchFamily="34" charset="0"/>
                          <a:cs typeface="Arial" pitchFamily="34" charset="0"/>
                        </a:rPr>
                        <a:t> wartach złożonych z żołnierzy niepełniących zawodowej </a:t>
                      </a:r>
                      <a:br>
                        <a:rPr lang="pl-PL" sz="1000" baseline="0" dirty="0">
                          <a:solidFill>
                            <a:schemeClr val="tx1"/>
                          </a:solidFill>
                          <a:latin typeface="Arial" pitchFamily="34" charset="0"/>
                          <a:cs typeface="Arial" pitchFamily="34" charset="0"/>
                        </a:rPr>
                      </a:br>
                      <a:r>
                        <a:rPr lang="pl-PL" sz="1000" baseline="0" dirty="0">
                          <a:solidFill>
                            <a:schemeClr val="tx1"/>
                          </a:solidFill>
                          <a:latin typeface="Arial" pitchFamily="34" charset="0"/>
                          <a:cs typeface="Arial" pitchFamily="34" charset="0"/>
                        </a:rPr>
                        <a:t>służby wojskowej)</a:t>
                      </a:r>
                      <a:endParaRPr lang="pl-PL" sz="1000" dirty="0">
                        <a:solidFill>
                          <a:schemeClr val="tx1"/>
                        </a:solidFill>
                        <a:latin typeface="Arial" pitchFamily="34" charset="0"/>
                        <a:cs typeface="Arial" pitchFamily="34" charset="0"/>
                      </a:endParaRPr>
                    </a:p>
                    <a:p>
                      <a:pPr algn="just"/>
                      <a:r>
                        <a:rPr lang="pl-PL" sz="1000" b="1" dirty="0">
                          <a:solidFill>
                            <a:schemeClr val="tx1"/>
                          </a:solidFill>
                          <a:latin typeface="Arial" pitchFamily="34" charset="0"/>
                          <a:cs typeface="Arial" pitchFamily="34" charset="0"/>
                        </a:rPr>
                        <a:t>W</a:t>
                      </a:r>
                      <a:r>
                        <a:rPr lang="pl-PL" sz="1000" dirty="0">
                          <a:solidFill>
                            <a:schemeClr val="tx1"/>
                          </a:solidFill>
                          <a:latin typeface="Arial" pitchFamily="34" charset="0"/>
                          <a:cs typeface="Arial" pitchFamily="34" charset="0"/>
                        </a:rPr>
                        <a:t>        – wartownik</a:t>
                      </a:r>
                    </a:p>
                    <a:p>
                      <a:pPr algn="just"/>
                      <a:r>
                        <a:rPr lang="pl-PL" sz="1000" b="1" dirty="0">
                          <a:solidFill>
                            <a:schemeClr val="tx1"/>
                          </a:solidFill>
                          <a:latin typeface="Arial" pitchFamily="34" charset="0"/>
                          <a:cs typeface="Arial" pitchFamily="34" charset="0"/>
                        </a:rPr>
                        <a:t>PPS</a:t>
                      </a:r>
                      <a:r>
                        <a:rPr lang="pl-PL" sz="1000" dirty="0">
                          <a:solidFill>
                            <a:schemeClr val="tx1"/>
                          </a:solidFill>
                          <a:latin typeface="Arial" pitchFamily="34" charset="0"/>
                          <a:cs typeface="Arial" pitchFamily="34" charset="0"/>
                        </a:rPr>
                        <a:t>    – przewodnik psa służbowego</a:t>
                      </a:r>
                    </a:p>
                    <a:p>
                      <a:pPr algn="just"/>
                      <a:endParaRPr lang="pl-PL" sz="1000" dirty="0">
                        <a:solidFill>
                          <a:schemeClr val="tx1"/>
                        </a:solidFill>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solidFill>
                            <a:schemeClr val="tx1"/>
                          </a:solidFill>
                          <a:latin typeface="Arial" pitchFamily="34" charset="0"/>
                          <a:cs typeface="Arial" pitchFamily="34" charset="0"/>
                        </a:rPr>
                        <a:t>Dowódcy wart wewnętrznych występują krok na wprost z jednoczesnym zwrotem w lewo i podają komendy: (pierwszy – dowódca warty zdającej) „</a:t>
                      </a:r>
                      <a:r>
                        <a:rPr lang="pl-PL" sz="1000" b="1" dirty="0">
                          <a:solidFill>
                            <a:schemeClr val="tx1"/>
                          </a:solidFill>
                          <a:latin typeface="Arial" pitchFamily="34" charset="0"/>
                          <a:cs typeface="Arial" pitchFamily="34" charset="0"/>
                        </a:rPr>
                        <a:t>BACZNOŚĆ</a:t>
                      </a:r>
                      <a:r>
                        <a:rPr lang="pl-PL" sz="1000" dirty="0">
                          <a:solidFill>
                            <a:schemeClr val="tx1"/>
                          </a:solidFill>
                          <a:latin typeface="Arial" pitchFamily="34" charset="0"/>
                          <a:cs typeface="Arial" pitchFamily="34" charset="0"/>
                        </a:rPr>
                        <a:t>”, „</a:t>
                      </a:r>
                      <a:r>
                        <a:rPr lang="pl-PL" sz="1000" b="1" dirty="0">
                          <a:solidFill>
                            <a:schemeClr val="tx1"/>
                          </a:solidFill>
                          <a:latin typeface="Arial" pitchFamily="34" charset="0"/>
                          <a:cs typeface="Arial" pitchFamily="34" charset="0"/>
                        </a:rPr>
                        <a:t>NA lewo – PATRZ</a:t>
                      </a:r>
                      <a:r>
                        <a:rPr lang="pl-PL" sz="1000" dirty="0">
                          <a:solidFill>
                            <a:schemeClr val="tx1"/>
                          </a:solidFill>
                          <a:latin typeface="Arial" pitchFamily="34" charset="0"/>
                          <a:cs typeface="Arial" pitchFamily="34" charset="0"/>
                        </a:rPr>
                        <a:t>”. Potem wstępują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na miejsce, przyjmują postawę zasadniczą, oddają honory ze zwrotem głowy w lewo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i meldują: dowódca warty wewnętrznej zdającej – „</a:t>
                      </a:r>
                      <a:r>
                        <a:rPr lang="pl-PL" sz="1000" b="1" dirty="0">
                          <a:solidFill>
                            <a:schemeClr val="tx1"/>
                          </a:solidFill>
                          <a:latin typeface="Arial" pitchFamily="34" charset="0"/>
                          <a:cs typeface="Arial" pitchFamily="34" charset="0"/>
                        </a:rPr>
                        <a:t>Warta gotowa do zdania służby wartowniczej</a:t>
                      </a:r>
                      <a:r>
                        <a:rPr lang="pl-PL" sz="1000" dirty="0">
                          <a:solidFill>
                            <a:schemeClr val="tx1"/>
                          </a:solidFill>
                          <a:latin typeface="Arial" pitchFamily="34" charset="0"/>
                          <a:cs typeface="Arial" pitchFamily="34" charset="0"/>
                        </a:rPr>
                        <a:t>”, dowódca warty wewnętrznej obejmującej – „</a:t>
                      </a:r>
                      <a:r>
                        <a:rPr lang="pl-PL" sz="1000" b="1" dirty="0">
                          <a:solidFill>
                            <a:schemeClr val="tx1"/>
                          </a:solidFill>
                          <a:latin typeface="Arial" pitchFamily="34" charset="0"/>
                          <a:cs typeface="Arial" pitchFamily="34" charset="0"/>
                        </a:rPr>
                        <a:t>Warta gotowa do objęcia służby wartowniczej</a:t>
                      </a:r>
                      <a:r>
                        <a:rPr lang="pl-PL" sz="1000" dirty="0">
                          <a:solidFill>
                            <a:schemeClr val="tx1"/>
                          </a:solidFill>
                          <a:latin typeface="Arial" pitchFamily="34" charset="0"/>
                          <a:cs typeface="Arial" pitchFamily="34" charset="0"/>
                        </a:rPr>
                        <a:t>”. </a:t>
                      </a:r>
                      <a:br>
                        <a:rPr lang="pl-PL" sz="1000" dirty="0">
                          <a:solidFill>
                            <a:schemeClr val="tx1"/>
                          </a:solidFill>
                          <a:latin typeface="Arial" pitchFamily="34" charset="0"/>
                          <a:cs typeface="Arial" pitchFamily="34" charset="0"/>
                        </a:rPr>
                      </a:br>
                      <a:r>
                        <a:rPr lang="pl-PL" sz="1000" dirty="0">
                          <a:solidFill>
                            <a:schemeClr val="tx1"/>
                          </a:solidFill>
                          <a:latin typeface="Arial" pitchFamily="34" charset="0"/>
                          <a:cs typeface="Arial" pitchFamily="34" charset="0"/>
                        </a:rPr>
                        <a:t>Po meldunkach występują krok na wprost z jednoczesnym zwrotem w lewo i podają komendy: „</a:t>
                      </a:r>
                      <a:r>
                        <a:rPr lang="pl-PL" sz="1000" b="1" dirty="0">
                          <a:solidFill>
                            <a:schemeClr val="tx1"/>
                          </a:solidFill>
                          <a:latin typeface="Arial" pitchFamily="34" charset="0"/>
                          <a:cs typeface="Arial" pitchFamily="34" charset="0"/>
                        </a:rPr>
                        <a:t>BACZNOŚĆ</a:t>
                      </a:r>
                      <a:r>
                        <a:rPr lang="pl-PL" sz="1000" dirty="0">
                          <a:solidFill>
                            <a:schemeClr val="tx1"/>
                          </a:solidFill>
                          <a:latin typeface="Arial" pitchFamily="34" charset="0"/>
                          <a:cs typeface="Arial" pitchFamily="34" charset="0"/>
                        </a:rPr>
                        <a:t>”, „</a:t>
                      </a:r>
                      <a:r>
                        <a:rPr lang="pl-PL" sz="1000" b="1" dirty="0">
                          <a:solidFill>
                            <a:schemeClr val="tx1"/>
                          </a:solidFill>
                          <a:latin typeface="Arial" pitchFamily="34" charset="0"/>
                          <a:cs typeface="Arial" pitchFamily="34" charset="0"/>
                        </a:rPr>
                        <a:t>SPOCZNIJ</a:t>
                      </a:r>
                      <a:r>
                        <a:rPr lang="pl-PL" sz="1000" dirty="0">
                          <a:solidFill>
                            <a:schemeClr val="tx1"/>
                          </a:solidFill>
                          <a:latin typeface="Arial" pitchFamily="34" charset="0"/>
                          <a:cs typeface="Arial" pitchFamily="34" charset="0"/>
                        </a:rPr>
                        <a:t>”.</a:t>
                      </a:r>
                    </a:p>
                  </a:txBody>
                  <a:tcPr>
                    <a:noFill/>
                  </a:tcPr>
                </a:tc>
                <a:extLst>
                  <a:ext uri="{0D108BD9-81ED-4DB2-BD59-A6C34878D82A}">
                    <a16:rowId xmlns:a16="http://schemas.microsoft.com/office/drawing/2014/main" val="2720480812"/>
                  </a:ext>
                </a:extLst>
              </a:tr>
              <a:tr h="254392">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369</a:t>
                      </a:r>
                      <a:r>
                        <a:rPr lang="pl-PL" sz="105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370</a:t>
                      </a:r>
                      <a:r>
                        <a:rPr lang="pl-PL" sz="1050" b="1" dirty="0">
                          <a:solidFill>
                            <a:schemeClr val="tx1"/>
                          </a:solidFill>
                          <a:latin typeface="Arial" panose="020B0604020202020204" pitchFamily="34" charset="0"/>
                          <a:cs typeface="Arial" panose="020B0604020202020204" pitchFamily="34" charset="0"/>
                        </a:rPr>
                        <a:t>.</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371</a:t>
                      </a:r>
                      <a:r>
                        <a:rPr lang="pl-PL" sz="1050" b="1" dirty="0">
                          <a:solidFill>
                            <a:schemeClr val="tx1"/>
                          </a:solidFill>
                          <a:latin typeface="Arial" panose="020B0604020202020204" pitchFamily="34" charset="0"/>
                          <a:cs typeface="Arial" panose="020B0604020202020204" pitchFamily="34" charset="0"/>
                        </a:rPr>
                        <a:t>.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372</a:t>
                      </a:r>
                      <a:r>
                        <a:rPr lang="pl-PL" sz="105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Zmiany warty można dokonać w wartowni, gdy temperatura wynosi mniej niż minus 5°C lub istnieją niesprzyjające warunki atmosferyczne (ulewny deszcz, zawieja śnieżna, itp.). W tym przypadku </a:t>
                      </a:r>
                      <a:br>
                        <a:rPr lang="pl-PL" sz="1000" dirty="0">
                          <a:latin typeface="Arial" pitchFamily="34" charset="0"/>
                          <a:cs typeface="Arial" pitchFamily="34" charset="0"/>
                        </a:rPr>
                      </a:br>
                      <a:r>
                        <a:rPr lang="pl-PL" sz="1000" dirty="0">
                          <a:latin typeface="Arial" pitchFamily="34" charset="0"/>
                          <a:cs typeface="Arial" pitchFamily="34" charset="0"/>
                        </a:rPr>
                        <a:t>– po przedstawieniu się i podaniu hasła – dowódca warty wewnętrznej obejmującej wprowadza </a:t>
                      </a:r>
                      <a:br>
                        <a:rPr lang="pl-PL" sz="1000" dirty="0">
                          <a:latin typeface="Arial" pitchFamily="34" charset="0"/>
                          <a:cs typeface="Arial" pitchFamily="34" charset="0"/>
                        </a:rPr>
                      </a:br>
                      <a:r>
                        <a:rPr lang="pl-PL" sz="1000" dirty="0">
                          <a:latin typeface="Arial" pitchFamily="34" charset="0"/>
                          <a:cs typeface="Arial" pitchFamily="34" charset="0"/>
                        </a:rPr>
                        <a:t>ją do wartowni. Nie składa się wówczas meldunków podanych w pkt. 368.</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Dowódca warty wewnętrznej obejmującej wprowadza wartę wewnętrzną do wartowni, nakazuje zastępcy dowódcy warty (rozprowadzającym) przygotowanie pierwszej zmiany do rozprowadzenia na posterunki</a:t>
                      </a:r>
                      <a:r>
                        <a:rPr lang="pl-PL" sz="1000" baseline="0" dirty="0">
                          <a:latin typeface="Arial" pitchFamily="34" charset="0"/>
                          <a:cs typeface="Arial" pitchFamily="34" charset="0"/>
                        </a:rPr>
                        <a:t> </a:t>
                      </a:r>
                      <a:br>
                        <a:rPr lang="pl-PL" sz="1000" baseline="0" dirty="0">
                          <a:latin typeface="Arial" pitchFamily="34" charset="0"/>
                          <a:cs typeface="Arial" pitchFamily="34" charset="0"/>
                        </a:rPr>
                      </a:br>
                      <a:r>
                        <a:rPr lang="pl-PL" sz="1000" dirty="0">
                          <a:latin typeface="Arial" pitchFamily="34" charset="0"/>
                          <a:cs typeface="Arial" pitchFamily="34" charset="0"/>
                        </a:rPr>
                        <a:t>i wydaje wartownikom amunicję za pokwitowaniem w „Dzienniku warty”. </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Dowódca warty wewnętrznej zdającej oczekuje na dołączenie swojej ostatniej zmiany. Po jej dołączeniu, zdaniu amunicji, osobiście dokonuje przejrzenia broni całej warty</a:t>
                      </a:r>
                      <a:r>
                        <a:rPr lang="pl-PL" sz="1000" baseline="0" dirty="0">
                          <a:latin typeface="Arial" pitchFamily="34" charset="0"/>
                          <a:cs typeface="Arial" pitchFamily="34" charset="0"/>
                        </a:rPr>
                        <a:t> wewnętrznej.</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Dowódca warty wewnętrznej zdającej przekazuje dowódcy warty wewnętrznej przyjmującemu pierwszy komplet amunicji. Dowódcy wart wewnętrznych</a:t>
                      </a:r>
                      <a:r>
                        <a:rPr lang="pl-PL" sz="1000" baseline="0" dirty="0">
                          <a:latin typeface="Arial" pitchFamily="34" charset="0"/>
                          <a:cs typeface="Arial" pitchFamily="34" charset="0"/>
                        </a:rPr>
                        <a:t> uzupełniają „Dziennik warty”, podpisują zdanie i objęcie służby, po czym składają meldunek oficerowi dyżurnemu jednostki (instytucji) wojskowej </a:t>
                      </a:r>
                      <a:br>
                        <a:rPr lang="pl-PL" sz="1000" baseline="0" dirty="0">
                          <a:latin typeface="Arial" pitchFamily="34" charset="0"/>
                          <a:cs typeface="Arial" pitchFamily="34" charset="0"/>
                        </a:rPr>
                      </a:br>
                      <a:r>
                        <a:rPr lang="pl-PL" sz="1000" baseline="0" dirty="0">
                          <a:latin typeface="Arial" pitchFamily="34" charset="0"/>
                          <a:cs typeface="Arial" pitchFamily="34" charset="0"/>
                        </a:rPr>
                        <a:t>(osobiście lub telefonicznie).</a:t>
                      </a: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1784517854"/>
                  </a:ext>
                </a:extLst>
              </a:tr>
              <a:tr h="416272">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373</a:t>
                      </a:r>
                      <a:r>
                        <a:rPr lang="pl-PL" sz="1050" b="1" dirty="0">
                          <a:solidFill>
                            <a:schemeClr val="tx1"/>
                          </a:solidFill>
                          <a:latin typeface="Arial" panose="020B0604020202020204" pitchFamily="34" charset="0"/>
                          <a:cs typeface="Arial" panose="020B0604020202020204" pitchFamily="34" charset="0"/>
                        </a:rPr>
                        <a:t>.</a:t>
                      </a:r>
                    </a:p>
                    <a:p>
                      <a:pPr algn="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Z chwilą złożenia meldunku oficerowi dyżurnemu jednostki (instytucji) wojskowej o zdaniu służby wartowniczej, kończy się podległość warty wewnętrznej zdającej</a:t>
                      </a:r>
                    </a:p>
                  </a:txBody>
                  <a:tcPr>
                    <a:noFill/>
                  </a:tcPr>
                </a:tc>
                <a:extLst>
                  <a:ext uri="{0D108BD9-81ED-4DB2-BD59-A6C34878D82A}">
                    <a16:rowId xmlns:a16="http://schemas.microsoft.com/office/drawing/2014/main" val="1795967144"/>
                  </a:ext>
                </a:extLst>
              </a:tr>
              <a:tr h="416272">
                <a:tc>
                  <a:txBody>
                    <a:bodyPr/>
                    <a:lstStyle/>
                    <a:p>
                      <a:pPr algn="r"/>
                      <a:r>
                        <a:rPr lang="pl-PL" sz="1000" b="1" kern="1200" dirty="0">
                          <a:solidFill>
                            <a:schemeClr val="tx1"/>
                          </a:solidFill>
                          <a:latin typeface="Arial" panose="020B0604020202020204" pitchFamily="34" charset="0"/>
                          <a:ea typeface="+mn-ea"/>
                          <a:cs typeface="Arial" panose="020B0604020202020204" pitchFamily="34" charset="0"/>
                        </a:rPr>
                        <a:t>374</a:t>
                      </a:r>
                      <a:r>
                        <a:rPr lang="pl-PL" sz="1050" b="1" dirty="0">
                          <a:latin typeface="Arial" pitchFamily="34" charset="0"/>
                          <a:cs typeface="Arial" pitchFamily="34" charset="0"/>
                        </a:rPr>
                        <a:t>.</a:t>
                      </a: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Dowódca warty wewnętrznej zdającej odprowadza (odwozi) wartę wewnętrzną do rejonu zakwaterowania pododdziału.</a:t>
                      </a:r>
                    </a:p>
                  </a:txBody>
                  <a:tcPr>
                    <a:noFill/>
                  </a:tcPr>
                </a:tc>
                <a:extLst>
                  <a:ext uri="{0D108BD9-81ED-4DB2-BD59-A6C34878D82A}">
                    <a16:rowId xmlns:a16="http://schemas.microsoft.com/office/drawing/2014/main" val="222250064"/>
                  </a:ext>
                </a:extLst>
              </a:tr>
              <a:tr h="370840">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kern="1200" dirty="0">
                          <a:solidFill>
                            <a:schemeClr val="tx1"/>
                          </a:solidFill>
                          <a:latin typeface="Arial" panose="020B0604020202020204" pitchFamily="34" charset="0"/>
                          <a:ea typeface="+mn-ea"/>
                          <a:cs typeface="Arial" panose="020B0604020202020204" pitchFamily="34" charset="0"/>
                        </a:rPr>
                        <a:t>375</a:t>
                      </a:r>
                      <a:r>
                        <a:rPr lang="pl-PL" sz="1000" b="1" dirty="0">
                          <a:latin typeface="Arial" pitchFamily="34" charset="0"/>
                          <a:cs typeface="Arial" pitchFamily="34" charset="0"/>
                        </a:rPr>
                        <a:t>.</a:t>
                      </a:r>
                      <a:endParaRPr lang="pl-PL" sz="1000" b="1" dirty="0">
                        <a:solidFill>
                          <a:schemeClr val="tx1"/>
                        </a:solidFill>
                        <a:latin typeface="Arial" panose="020B0604020202020204" pitchFamily="34" charset="0"/>
                        <a:cs typeface="Arial" panose="020B0604020202020204" pitchFamily="34" charset="0"/>
                      </a:endParaRPr>
                    </a:p>
                    <a:p>
                      <a:pPr algn="r"/>
                      <a:r>
                        <a:rPr lang="pl-PL" sz="1000" b="1" dirty="0">
                          <a:latin typeface="Arial" pitchFamily="34" charset="0"/>
                          <a:cs typeface="Arial" pitchFamily="34" charset="0"/>
                        </a:rPr>
                        <a:t> </a:t>
                      </a: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Dowódca warty wewnętrznej zdającej w dniu następnym melduje dowódcy</a:t>
                      </a:r>
                      <a:r>
                        <a:rPr lang="pl-PL" sz="1000" baseline="0" dirty="0">
                          <a:latin typeface="Arial" pitchFamily="34" charset="0"/>
                          <a:cs typeface="Arial" pitchFamily="34" charset="0"/>
                        </a:rPr>
                        <a:t> pododdziału </a:t>
                      </a:r>
                      <a:br>
                        <a:rPr lang="pl-PL" sz="1000" baseline="0" dirty="0">
                          <a:latin typeface="Arial" pitchFamily="34" charset="0"/>
                          <a:cs typeface="Arial" pitchFamily="34" charset="0"/>
                        </a:rPr>
                      </a:br>
                      <a:r>
                        <a:rPr lang="pl-PL" sz="1000" baseline="0" dirty="0">
                          <a:latin typeface="Arial" pitchFamily="34" charset="0"/>
                          <a:cs typeface="Arial" pitchFamily="34" charset="0"/>
                        </a:rPr>
                        <a:t>– w wyznaczonym przez niego terminie – o przebiegu służby wartowniczej oraz zdaje „Dziennik warty”.</a:t>
                      </a:r>
                      <a:endParaRPr lang="pl-PL" sz="500" dirty="0">
                        <a:latin typeface="Arial" pitchFamily="34" charset="0"/>
                        <a:cs typeface="Arial" pitchFamily="34" charset="0"/>
                      </a:endParaRPr>
                    </a:p>
                  </a:txBody>
                  <a:tcPr>
                    <a:noFill/>
                  </a:tcPr>
                </a:tc>
                <a:extLst>
                  <a:ext uri="{0D108BD9-81ED-4DB2-BD59-A6C34878D82A}">
                    <a16:rowId xmlns:a16="http://schemas.microsoft.com/office/drawing/2014/main" val="3096909353"/>
                  </a:ext>
                </a:extLst>
              </a:tr>
              <a:tr h="370840">
                <a:tc>
                  <a:txBody>
                    <a:bodyPr/>
                    <a:lstStyle/>
                    <a:p>
                      <a:pPr algn="r"/>
                      <a:r>
                        <a:rPr lang="pl-PL" sz="1000" b="1" kern="1200" dirty="0">
                          <a:solidFill>
                            <a:schemeClr val="tx1"/>
                          </a:solidFill>
                          <a:latin typeface="Arial" panose="020B0604020202020204" pitchFamily="34" charset="0"/>
                          <a:ea typeface="+mn-ea"/>
                          <a:cs typeface="Arial" panose="020B0604020202020204" pitchFamily="34" charset="0"/>
                        </a:rPr>
                        <a:t>376</a:t>
                      </a:r>
                      <a:r>
                        <a:rPr lang="pl-PL" sz="1050" dirty="0">
                          <a:latin typeface="Arial" pitchFamily="34" charset="0"/>
                          <a:cs typeface="Arial" pitchFamily="34" charset="0"/>
                        </a:rPr>
                        <a:t>.</a:t>
                      </a:r>
                      <a:r>
                        <a:rPr lang="pl-PL" sz="1000" dirty="0">
                          <a:latin typeface="Arial" pitchFamily="34" charset="0"/>
                          <a:cs typeface="Arial" pitchFamily="34" charset="0"/>
                        </a:rPr>
                        <a:t> </a:t>
                      </a: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baseline="0" dirty="0">
                          <a:latin typeface="Arial" pitchFamily="34" charset="0"/>
                          <a:cs typeface="Arial" pitchFamily="34" charset="0"/>
                        </a:rPr>
                        <a:t>Dowódca pododdziału przekazuje „Dziennik warty” do kancelarii jednostki (instytucji) wojskowej, a jeżeli jest to dzień wolny od pracy, w najbliższym dniu pracy kancelarii.</a:t>
                      </a:r>
                      <a:endParaRPr lang="pl-PL" sz="1000" dirty="0"/>
                    </a:p>
                  </a:txBody>
                  <a:tcPr>
                    <a:noFill/>
                  </a:tcPr>
                </a:tc>
                <a:extLst>
                  <a:ext uri="{0D108BD9-81ED-4DB2-BD59-A6C34878D82A}">
                    <a16:rowId xmlns:a16="http://schemas.microsoft.com/office/drawing/2014/main" val="3046489385"/>
                  </a:ext>
                </a:extLst>
              </a:tr>
            </a:tbl>
          </a:graphicData>
        </a:graphic>
      </p:graphicFrame>
      <p:sp>
        <p:nvSpPr>
          <p:cNvPr id="13" name="Prostokąt 12"/>
          <p:cNvSpPr/>
          <p:nvPr/>
        </p:nvSpPr>
        <p:spPr>
          <a:xfrm>
            <a:off x="4307304" y="11954843"/>
            <a:ext cx="1429400" cy="28798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90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Prostokąt 13"/>
          <p:cNvSpPr/>
          <p:nvPr/>
        </p:nvSpPr>
        <p:spPr>
          <a:xfrm rot="16200000">
            <a:off x="8180383" y="6472808"/>
            <a:ext cx="1174659" cy="30137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120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5"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254" y="547872"/>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41022550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244828" y="425905"/>
            <a:ext cx="7072362"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299544" y="422459"/>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295553" y="10784415"/>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32232" y="11074407"/>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962707" y="11012558"/>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244828" y="11360953"/>
            <a:ext cx="707236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738352" y="5604366"/>
            <a:ext cx="10358510"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 name="Tabela 1"/>
          <p:cNvGraphicFramePr>
            <a:graphicFrameLocks noGrp="1"/>
          </p:cNvGraphicFramePr>
          <p:nvPr>
            <p:extLst>
              <p:ext uri="{D42A27DB-BD31-4B8C-83A1-F6EECF244321}">
                <p14:modId xmlns:p14="http://schemas.microsoft.com/office/powerpoint/2010/main" val="604638280"/>
              </p:ext>
            </p:extLst>
          </p:nvPr>
        </p:nvGraphicFramePr>
        <p:xfrm>
          <a:off x="1452617" y="1658652"/>
          <a:ext cx="6656784" cy="8442960"/>
        </p:xfrm>
        <a:graphic>
          <a:graphicData uri="http://schemas.openxmlformats.org/drawingml/2006/table">
            <a:tbl>
              <a:tblPr firstRow="1" bandRow="1">
                <a:tableStyleId>{5C22544A-7EE6-4342-B048-85BDC9FD1C3A}</a:tableStyleId>
              </a:tblPr>
              <a:tblGrid>
                <a:gridCol w="556369">
                  <a:extLst>
                    <a:ext uri="{9D8B030D-6E8A-4147-A177-3AD203B41FA5}">
                      <a16:colId xmlns:a16="http://schemas.microsoft.com/office/drawing/2014/main" val="2805344232"/>
                    </a:ext>
                  </a:extLst>
                </a:gridCol>
                <a:gridCol w="6100415">
                  <a:extLst>
                    <a:ext uri="{9D8B030D-6E8A-4147-A177-3AD203B41FA5}">
                      <a16:colId xmlns:a16="http://schemas.microsoft.com/office/drawing/2014/main" val="1364546603"/>
                    </a:ext>
                  </a:extLst>
                </a:gridCol>
              </a:tblGrid>
              <a:tr h="432048">
                <a:tc gridSpan="2">
                  <a:txBody>
                    <a:bodyPr/>
                    <a:lstStyle/>
                    <a:p>
                      <a:pPr algn="ctr"/>
                      <a:endParaRPr lang="pl-PL" sz="1800" b="1" dirty="0">
                        <a:solidFill>
                          <a:schemeClr val="tx1"/>
                        </a:solidFill>
                        <a:latin typeface="Arial" pitchFamily="34" charset="0"/>
                        <a:cs typeface="Arial" pitchFamily="34" charset="0"/>
                      </a:endParaRPr>
                    </a:p>
                    <a:p>
                      <a:pPr algn="ctr"/>
                      <a:r>
                        <a:rPr lang="pl-PL" sz="1800" b="1" dirty="0">
                          <a:solidFill>
                            <a:schemeClr val="tx1"/>
                          </a:solidFill>
                          <a:latin typeface="Arial" pitchFamily="34" charset="0"/>
                          <a:cs typeface="Arial" pitchFamily="34" charset="0"/>
                        </a:rPr>
                        <a:t>WYPOSAŻENIE WARTY WEWNĘTRZNEJ</a:t>
                      </a:r>
                    </a:p>
                    <a:p>
                      <a:pPr marL="0" marR="0" lvl="0" indent="0" algn="ctr" defTabSz="1280160" rtl="0" eaLnBrk="1" fontAlgn="auto" latinLnBrk="0" hangingPunct="1">
                        <a:lnSpc>
                          <a:spcPct val="100000"/>
                        </a:lnSpc>
                        <a:spcBef>
                          <a:spcPts val="0"/>
                        </a:spcBef>
                        <a:spcAft>
                          <a:spcPts val="0"/>
                        </a:spcAft>
                        <a:buClrTx/>
                        <a:buSzTx/>
                        <a:buFontTx/>
                        <a:buNone/>
                        <a:tabLst/>
                        <a:defRPr/>
                      </a:pP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p>
                    <a:p>
                      <a:pPr marL="0" marR="0" lvl="0" indent="0" algn="ctr" defTabSz="1280160" rtl="0" eaLnBrk="1" fontAlgn="auto" latinLnBrk="0" hangingPunct="1">
                        <a:lnSpc>
                          <a:spcPct val="100000"/>
                        </a:lnSpc>
                        <a:spcBef>
                          <a:spcPts val="0"/>
                        </a:spcBef>
                        <a:spcAft>
                          <a:spcPts val="0"/>
                        </a:spcAft>
                        <a:buClrTx/>
                        <a:buSzTx/>
                        <a:buFontTx/>
                        <a:buNone/>
                        <a:tabLst/>
                        <a:defRPr/>
                      </a:pPr>
                      <a:endParaRPr lang="pl-PL" sz="1100" b="0" dirty="0">
                        <a:solidFill>
                          <a:schemeClr val="tx1"/>
                        </a:solidFill>
                        <a:latin typeface="Arial" pitchFamily="34" charset="0"/>
                        <a:cs typeface="Arial" pitchFamily="34" charset="0"/>
                      </a:endParaRPr>
                    </a:p>
                  </a:txBody>
                  <a:tcPr>
                    <a:noFill/>
                  </a:tcPr>
                </a:tc>
                <a:tc hMerge="1">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lang="pl-PL" sz="600" b="0" dirty="0">
                        <a:solidFill>
                          <a:schemeClr val="tx1"/>
                        </a:solidFill>
                        <a:latin typeface="Arial" pitchFamily="34" charset="0"/>
                        <a:cs typeface="Arial" pitchFamily="34" charset="0"/>
                      </a:endParaRPr>
                    </a:p>
                  </a:txBody>
                  <a:tcPr>
                    <a:solidFill>
                      <a:schemeClr val="accent1"/>
                    </a:solidFill>
                  </a:tcPr>
                </a:tc>
                <a:extLst>
                  <a:ext uri="{0D108BD9-81ED-4DB2-BD59-A6C34878D82A}">
                    <a16:rowId xmlns:a16="http://schemas.microsoft.com/office/drawing/2014/main" val="371540785"/>
                  </a:ext>
                </a:extLst>
              </a:tr>
              <a:tr h="232688">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214.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7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3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215.</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3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7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7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4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216.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217.</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algn="r"/>
                      <a:endParaRPr lang="pl-PL" sz="10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1000" dirty="0">
                          <a:latin typeface="Arial" pitchFamily="34" charset="0"/>
                          <a:cs typeface="Arial" pitchFamily="34" charset="0"/>
                        </a:rPr>
                        <a:t>Wyposażenie</a:t>
                      </a:r>
                      <a:r>
                        <a:rPr lang="pl-PL" sz="1000" baseline="0" dirty="0">
                          <a:latin typeface="Arial" pitchFamily="34" charset="0"/>
                          <a:cs typeface="Arial" pitchFamily="34" charset="0"/>
                        </a:rPr>
                        <a:t> składu warty wewnętrznej ustala dowódca jednostki (instytucji) wojskowej, który jest odpowiedzialny za organizację ochrony jednostki (instytucji) wojskowej</a:t>
                      </a:r>
                      <a:r>
                        <a:rPr lang="pl-PL" sz="1000" dirty="0">
                          <a:latin typeface="Arial" pitchFamily="34" charset="0"/>
                          <a:cs typeface="Arial" pitchFamily="34" charset="0"/>
                        </a:rPr>
                        <a:t>.</a:t>
                      </a:r>
                    </a:p>
                    <a:p>
                      <a:pPr algn="just"/>
                      <a:endParaRPr lang="pl-PL" sz="1000" dirty="0">
                        <a:latin typeface="Arial" pitchFamily="34" charset="0"/>
                        <a:cs typeface="Arial" pitchFamily="34" charset="0"/>
                      </a:endParaRPr>
                    </a:p>
                    <a:p>
                      <a:pPr algn="just"/>
                      <a:r>
                        <a:rPr lang="pl-PL" sz="1000" dirty="0">
                          <a:latin typeface="Arial" pitchFamily="34" charset="0"/>
                          <a:cs typeface="Arial" pitchFamily="34" charset="0"/>
                        </a:rPr>
                        <a:t>Żołnierza warty wewnętrznej wyposaża się w broń palną, hełm,</a:t>
                      </a:r>
                      <a:r>
                        <a:rPr lang="pl-PL" sz="1000" baseline="0" dirty="0">
                          <a:latin typeface="Arial" pitchFamily="34" charset="0"/>
                          <a:cs typeface="Arial" pitchFamily="34" charset="0"/>
                        </a:rPr>
                        <a:t> maskę przeciwgazową, opatrunek osobisty oraz inny sprzęt stosownie do potrzeb.</a:t>
                      </a:r>
                    </a:p>
                    <a:p>
                      <a:pPr algn="just"/>
                      <a:endParaRPr lang="pl-PL" sz="1000" baseline="0" dirty="0">
                        <a:latin typeface="Arial" pitchFamily="34" charset="0"/>
                        <a:cs typeface="Arial" pitchFamily="34" charset="0"/>
                      </a:endParaRPr>
                    </a:p>
                    <a:p>
                      <a:pPr algn="just"/>
                      <a:r>
                        <a:rPr lang="pl-PL" sz="1000" baseline="0" dirty="0">
                          <a:latin typeface="Arial" pitchFamily="34" charset="0"/>
                          <a:cs typeface="Arial" pitchFamily="34" charset="0"/>
                        </a:rPr>
                        <a:t>Dowódca pododdziału wystawiającego skład warty wewnętrznej odpowiada za wyposażenie żołnierzy warty wewnętrznej;</a:t>
                      </a:r>
                    </a:p>
                    <a:p>
                      <a:pPr algn="just"/>
                      <a:endParaRPr lang="pl-PL" sz="1000" dirty="0">
                        <a:latin typeface="Arial" pitchFamily="34" charset="0"/>
                        <a:cs typeface="Arial" pitchFamily="34" charset="0"/>
                      </a:endParaRPr>
                    </a:p>
                    <a:p>
                      <a:pPr algn="just"/>
                      <a:r>
                        <a:rPr lang="pl-PL" sz="1000" dirty="0">
                          <a:latin typeface="Arial" pitchFamily="34" charset="0"/>
                          <a:cs typeface="Arial" pitchFamily="34" charset="0"/>
                        </a:rPr>
                        <a:t>Wyposażenie żołnierza</a:t>
                      </a:r>
                      <a:r>
                        <a:rPr lang="pl-PL" sz="1000" baseline="0" dirty="0">
                          <a:latin typeface="Arial" pitchFamily="34" charset="0"/>
                          <a:cs typeface="Arial" pitchFamily="34" charset="0"/>
                        </a:rPr>
                        <a:t> warty wewnętrznej na posterunku ustala dowódca warty wewnętrznej, stosownie </a:t>
                      </a:r>
                      <a:br>
                        <a:rPr lang="pl-PL" sz="1000" baseline="0" dirty="0">
                          <a:latin typeface="Arial" pitchFamily="34" charset="0"/>
                          <a:cs typeface="Arial" pitchFamily="34" charset="0"/>
                        </a:rPr>
                      </a:br>
                      <a:r>
                        <a:rPr lang="pl-PL" sz="1000" baseline="0" dirty="0">
                          <a:latin typeface="Arial" pitchFamily="34" charset="0"/>
                          <a:cs typeface="Arial" pitchFamily="34" charset="0"/>
                        </a:rPr>
                        <a:t>do warunków atmosferycznych (tabeli posterunków warty).</a:t>
                      </a:r>
                    </a:p>
                    <a:p>
                      <a:pPr algn="just"/>
                      <a:endParaRPr lang="pl-PL" sz="900" baseline="0" dirty="0">
                        <a:latin typeface="Arial" pitchFamily="34" charset="0"/>
                        <a:cs typeface="Arial" pitchFamily="34" charset="0"/>
                      </a:endParaRPr>
                    </a:p>
                    <a:p>
                      <a:pPr algn="ctr"/>
                      <a:endParaRPr lang="pl-PL" sz="1800" b="1" dirty="0">
                        <a:solidFill>
                          <a:schemeClr val="tx1"/>
                        </a:solidFill>
                        <a:latin typeface="Arial" pitchFamily="34" charset="0"/>
                        <a:cs typeface="Arial" pitchFamily="34" charset="0"/>
                      </a:endParaRPr>
                    </a:p>
                    <a:p>
                      <a:pPr algn="ctr"/>
                      <a:r>
                        <a:rPr lang="pl-PL" sz="1800" b="1" dirty="0">
                          <a:solidFill>
                            <a:schemeClr val="tx1"/>
                          </a:solidFill>
                          <a:latin typeface="Arial" pitchFamily="34" charset="0"/>
                          <a:cs typeface="Arial" pitchFamily="34" charset="0"/>
                        </a:rPr>
                        <a:t>WYPOSAŻENIE WARTOWNI</a:t>
                      </a:r>
                      <a:r>
                        <a:rPr lang="pl-PL" sz="1800" b="1" baseline="0" dirty="0">
                          <a:solidFill>
                            <a:schemeClr val="tx1"/>
                          </a:solidFill>
                          <a:latin typeface="Arial" pitchFamily="34" charset="0"/>
                          <a:cs typeface="Arial" pitchFamily="34" charset="0"/>
                        </a:rPr>
                        <a:t> I POSTERUNKÓW</a:t>
                      </a:r>
                      <a:r>
                        <a:rPr lang="pl-PL" sz="1800" b="1" dirty="0">
                          <a:solidFill>
                            <a:schemeClr val="tx1"/>
                          </a:solidFill>
                          <a:latin typeface="Arial" pitchFamily="34" charset="0"/>
                          <a:cs typeface="Arial" pitchFamily="34" charset="0"/>
                        </a:rPr>
                        <a:t> </a:t>
                      </a:r>
                    </a:p>
                    <a:p>
                      <a:pPr algn="ct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endParaRPr lang="pl-PL" sz="1100" b="0" dirty="0">
                        <a:solidFill>
                          <a:schemeClr val="tx1"/>
                        </a:solidFill>
                        <a:latin typeface="Arial" pitchFamily="34" charset="0"/>
                        <a:cs typeface="Arial" pitchFamily="34" charset="0"/>
                      </a:endParaRPr>
                    </a:p>
                    <a:p>
                      <a:pPr algn="just"/>
                      <a:endParaRPr lang="pl-PL" sz="900" dirty="0">
                        <a:latin typeface="Arial" pitchFamily="34" charset="0"/>
                        <a:cs typeface="Arial" pitchFamily="34" charset="0"/>
                      </a:endParaRPr>
                    </a:p>
                  </a:txBody>
                  <a:tcPr>
                    <a:noFill/>
                  </a:tcPr>
                </a:tc>
                <a:extLst>
                  <a:ext uri="{0D108BD9-81ED-4DB2-BD59-A6C34878D82A}">
                    <a16:rowId xmlns:a16="http://schemas.microsoft.com/office/drawing/2014/main" val="2273228023"/>
                  </a:ext>
                </a:extLst>
              </a:tr>
              <a:tr h="288032">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218.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5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4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00" b="1" dirty="0">
                          <a:solidFill>
                            <a:schemeClr val="tx1"/>
                          </a:solidFill>
                          <a:latin typeface="Arial" panose="020B0604020202020204" pitchFamily="34" charset="0"/>
                          <a:cs typeface="Arial" panose="020B0604020202020204" pitchFamily="34" charset="0"/>
                        </a:rPr>
                        <a:t>219.</a:t>
                      </a:r>
                    </a:p>
                    <a:p>
                      <a:pPr algn="r"/>
                      <a:endParaRPr lang="pl-PL" sz="10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1000" kern="1200" dirty="0">
                          <a:solidFill>
                            <a:schemeClr val="dk1"/>
                          </a:solidFill>
                          <a:latin typeface="Arial" pitchFamily="34" charset="0"/>
                          <a:ea typeface="+mn-ea"/>
                          <a:cs typeface="Arial" pitchFamily="34" charset="0"/>
                        </a:rPr>
                        <a:t>Za</a:t>
                      </a:r>
                      <a:r>
                        <a:rPr lang="pl-PL" sz="1000" kern="1200" baseline="0" dirty="0">
                          <a:solidFill>
                            <a:schemeClr val="dk1"/>
                          </a:solidFill>
                          <a:latin typeface="Arial" pitchFamily="34" charset="0"/>
                          <a:ea typeface="+mn-ea"/>
                          <a:cs typeface="Arial" pitchFamily="34" charset="0"/>
                        </a:rPr>
                        <a:t> wyposażenie wartowni i posterunków, odpowiada </a:t>
                      </a:r>
                      <a:r>
                        <a:rPr lang="pl-PL" sz="1000" baseline="0" dirty="0">
                          <a:latin typeface="Arial" pitchFamily="34" charset="0"/>
                          <a:cs typeface="Arial" pitchFamily="34" charset="0"/>
                        </a:rPr>
                        <a:t>dowódca jednostki (instytucji) wojskowej organizujący system ochrony kompleksu/obiektu wojskowego. Za realizację potrzeb w tym zakresie odpowiada właściwy dowódca (komendant) oddziału zaopatrującego.</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W wartowni muszą być dwa komplety amunicji zgodnej z rodzajem uzbrojenia będącym na wyposażeniu składu warty wewnętrznej - jeden dla warty pełniącej służbę wartowniczą, drugi dla warty obejmującej.</a:t>
                      </a:r>
                    </a:p>
                    <a:p>
                      <a:pPr algn="just"/>
                      <a:endParaRPr lang="pl-PL" sz="500" kern="1200" dirty="0">
                        <a:solidFill>
                          <a:schemeClr val="dk1"/>
                        </a:solidFill>
                        <a:latin typeface="Arial" pitchFamily="34" charset="0"/>
                        <a:ea typeface="+mn-ea"/>
                        <a:cs typeface="Arial" pitchFamily="34" charset="0"/>
                      </a:endParaRPr>
                    </a:p>
                  </a:txBody>
                  <a:tcPr>
                    <a:noFill/>
                  </a:tcPr>
                </a:tc>
                <a:extLst>
                  <a:ext uri="{0D108BD9-81ED-4DB2-BD59-A6C34878D82A}">
                    <a16:rowId xmlns:a16="http://schemas.microsoft.com/office/drawing/2014/main" val="3940210237"/>
                  </a:ext>
                </a:extLst>
              </a:tr>
              <a:tr h="370840">
                <a:tc>
                  <a:txBody>
                    <a:bodyPr/>
                    <a:lstStyle/>
                    <a:p>
                      <a:pPr algn="r"/>
                      <a:r>
                        <a:rPr lang="pl-PL" sz="1000" b="1" dirty="0">
                          <a:solidFill>
                            <a:schemeClr val="tx1"/>
                          </a:solidFill>
                          <a:latin typeface="Arial" panose="020B0604020202020204" pitchFamily="34" charset="0"/>
                          <a:cs typeface="Arial" panose="020B0604020202020204" pitchFamily="34" charset="0"/>
                        </a:rPr>
                        <a:t>220.</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Jeden komplet amunicji stanowi nie mniej niż jednokrotne załadowanie magazynka lub taśmy. </a:t>
                      </a:r>
                      <a:br>
                        <a:rPr lang="pl-PL" sz="1000" dirty="0">
                          <a:latin typeface="Arial" pitchFamily="34" charset="0"/>
                          <a:cs typeface="Arial" pitchFamily="34" charset="0"/>
                        </a:rPr>
                      </a:br>
                      <a:r>
                        <a:rPr lang="pl-PL" sz="1000" dirty="0">
                          <a:latin typeface="Arial" pitchFamily="34" charset="0"/>
                          <a:cs typeface="Arial" pitchFamily="34" charset="0"/>
                        </a:rPr>
                        <a:t>Ilość amunicji ustala się na podstawie analizy zagrożeń ochranianego kompleksu (obiektu) wojskowego.</a:t>
                      </a:r>
                    </a:p>
                  </a:txBody>
                  <a:tcPr>
                    <a:noFill/>
                  </a:tcPr>
                </a:tc>
                <a:extLst>
                  <a:ext uri="{0D108BD9-81ED-4DB2-BD59-A6C34878D82A}">
                    <a16:rowId xmlns:a16="http://schemas.microsoft.com/office/drawing/2014/main" val="3959157340"/>
                  </a:ext>
                </a:extLst>
              </a:tr>
              <a:tr h="149240">
                <a:tc>
                  <a:txBody>
                    <a:bodyPr/>
                    <a:lstStyle/>
                    <a:p>
                      <a:pPr algn="r"/>
                      <a:r>
                        <a:rPr lang="pl-PL" sz="1000" b="1" dirty="0">
                          <a:solidFill>
                            <a:schemeClr val="tx1"/>
                          </a:solidFill>
                          <a:latin typeface="Arial" panose="020B0604020202020204" pitchFamily="34" charset="0"/>
                          <a:cs typeface="Arial" panose="020B0604020202020204" pitchFamily="34" charset="0"/>
                        </a:rPr>
                        <a:t>221.</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Amunicję używaną przez żołnierzy w czasie pełnienia służby wartowniczej rotuje się zgodnie </a:t>
                      </a:r>
                      <a:br>
                        <a:rPr lang="pl-PL" sz="1000" dirty="0">
                          <a:latin typeface="Arial" pitchFamily="34" charset="0"/>
                          <a:cs typeface="Arial" pitchFamily="34" charset="0"/>
                        </a:rPr>
                      </a:br>
                      <a:r>
                        <a:rPr lang="pl-PL" sz="1000" dirty="0">
                          <a:latin typeface="Arial" pitchFamily="34" charset="0"/>
                          <a:cs typeface="Arial" pitchFamily="34" charset="0"/>
                        </a:rPr>
                        <a:t>z obowiązującymi przepisami.</a:t>
                      </a:r>
                    </a:p>
                  </a:txBody>
                  <a:tcPr>
                    <a:noFill/>
                  </a:tcPr>
                </a:tc>
                <a:extLst>
                  <a:ext uri="{0D108BD9-81ED-4DB2-BD59-A6C34878D82A}">
                    <a16:rowId xmlns:a16="http://schemas.microsoft.com/office/drawing/2014/main" val="2720480812"/>
                  </a:ext>
                </a:extLst>
              </a:tr>
              <a:tr h="254392">
                <a:tc>
                  <a:txBody>
                    <a:bodyPr/>
                    <a:lstStyle/>
                    <a:p>
                      <a:pPr algn="r"/>
                      <a:r>
                        <a:rPr lang="pl-PL" sz="1000" b="1" dirty="0">
                          <a:solidFill>
                            <a:schemeClr val="tx1"/>
                          </a:solidFill>
                          <a:latin typeface="Arial" panose="020B0604020202020204" pitchFamily="34" charset="0"/>
                          <a:cs typeface="Arial" panose="020B0604020202020204" pitchFamily="34" charset="0"/>
                        </a:rPr>
                        <a:t>222.</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Broń i amunicja warty podlega szczególnej ochronie i rozliczeniu. Dowódca warty wewnętrznej sprawuje nadzór nad bronią, amunicją i innym sprzętem uzbrojenia (stanem ilościowym, numerowym).</a:t>
                      </a:r>
                    </a:p>
                  </a:txBody>
                  <a:tcPr>
                    <a:noFill/>
                  </a:tcPr>
                </a:tc>
                <a:extLst>
                  <a:ext uri="{0D108BD9-81ED-4DB2-BD59-A6C34878D82A}">
                    <a16:rowId xmlns:a16="http://schemas.microsoft.com/office/drawing/2014/main" val="1784517854"/>
                  </a:ext>
                </a:extLst>
              </a:tr>
              <a:tr h="416272">
                <a:tc>
                  <a:txBody>
                    <a:bodyPr/>
                    <a:lstStyle/>
                    <a:p>
                      <a:pPr algn="r"/>
                      <a:r>
                        <a:rPr lang="pl-PL" sz="1000" b="1" dirty="0">
                          <a:solidFill>
                            <a:schemeClr val="tx1"/>
                          </a:solidFill>
                          <a:latin typeface="Arial" panose="020B0604020202020204" pitchFamily="34" charset="0"/>
                          <a:cs typeface="Arial" panose="020B0604020202020204" pitchFamily="34" charset="0"/>
                        </a:rPr>
                        <a:t>223.</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Przy wartowni powinien znajdować się plac do zmiany i wywoływania warty wewnętrznej pod broń oraz miejsce sprawdzenia broni. Miejsce sprawdzenia broni musi być zorganizowane w sposób umożliwiający</a:t>
                      </a:r>
                      <a:r>
                        <a:rPr lang="pl-PL" sz="1000" baseline="0" dirty="0">
                          <a:latin typeface="Arial" pitchFamily="34" charset="0"/>
                          <a:cs typeface="Arial" pitchFamily="34" charset="0"/>
                        </a:rPr>
                        <a:t> sprawne i bezpieczne wywołanie składu warty wewnętrznej oraz posługiwanie się bronią w warunkach ograniczonej widoczności.</a:t>
                      </a: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1795967144"/>
                  </a:ext>
                </a:extLst>
              </a:tr>
              <a:tr h="370840">
                <a:tc>
                  <a:txBody>
                    <a:bodyPr/>
                    <a:lstStyle/>
                    <a:p>
                      <a:pPr algn="r"/>
                      <a:r>
                        <a:rPr lang="pl-PL" sz="1000" b="1" dirty="0">
                          <a:solidFill>
                            <a:schemeClr val="tx1"/>
                          </a:solidFill>
                          <a:latin typeface="Arial" panose="020B0604020202020204" pitchFamily="34" charset="0"/>
                          <a:cs typeface="Arial" panose="020B0604020202020204" pitchFamily="34" charset="0"/>
                        </a:rPr>
                        <a:t>224.</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W rejonie</a:t>
                      </a:r>
                      <a:r>
                        <a:rPr lang="pl-PL" sz="1000" baseline="0" dirty="0">
                          <a:latin typeface="Arial" pitchFamily="34" charset="0"/>
                          <a:cs typeface="Arial" pitchFamily="34" charset="0"/>
                        </a:rPr>
                        <a:t> posterunku wartownikowi należy zapewnić pole obserwacji oraz ochronę przed ostrzałem </a:t>
                      </a:r>
                      <a:br>
                        <a:rPr lang="pl-PL" sz="1000" baseline="0" dirty="0">
                          <a:latin typeface="Arial" pitchFamily="34" charset="0"/>
                          <a:cs typeface="Arial" pitchFamily="34" charset="0"/>
                        </a:rPr>
                      </a:br>
                      <a:r>
                        <a:rPr lang="pl-PL" sz="1000" baseline="0" dirty="0">
                          <a:latin typeface="Arial" pitchFamily="34" charset="0"/>
                          <a:cs typeface="Arial" pitchFamily="34" charset="0"/>
                        </a:rPr>
                        <a:t>z broni palnej.</a:t>
                      </a: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3096909353"/>
                  </a:ext>
                </a:extLst>
              </a:tr>
              <a:tr h="243760">
                <a:tc>
                  <a:txBody>
                    <a:bodyPr/>
                    <a:lstStyle/>
                    <a:p>
                      <a:pPr algn="r"/>
                      <a:r>
                        <a:rPr lang="pl-PL" sz="1000" b="1" dirty="0">
                          <a:solidFill>
                            <a:schemeClr val="tx1"/>
                          </a:solidFill>
                          <a:latin typeface="Arial" panose="020B0604020202020204" pitchFamily="34" charset="0"/>
                          <a:cs typeface="Arial" panose="020B0604020202020204" pitchFamily="34" charset="0"/>
                        </a:rPr>
                        <a:t>225.</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Posterunki wyposaża się w środki łączności zapewniające bezpośrednią łączność z wartownią..</a:t>
                      </a:r>
                    </a:p>
                  </a:txBody>
                  <a:tcPr>
                    <a:noFill/>
                  </a:tcPr>
                </a:tc>
                <a:extLst>
                  <a:ext uri="{0D108BD9-81ED-4DB2-BD59-A6C34878D82A}">
                    <a16:rowId xmlns:a16="http://schemas.microsoft.com/office/drawing/2014/main" val="3008084595"/>
                  </a:ext>
                </a:extLst>
              </a:tr>
              <a:tr h="370840">
                <a:tc>
                  <a:txBody>
                    <a:bodyPr/>
                    <a:lstStyle/>
                    <a:p>
                      <a:pPr algn="r"/>
                      <a:r>
                        <a:rPr lang="pl-PL" sz="1000" b="1" dirty="0">
                          <a:solidFill>
                            <a:schemeClr val="tx1"/>
                          </a:solidFill>
                          <a:latin typeface="Arial" panose="020B0604020202020204" pitchFamily="34" charset="0"/>
                          <a:cs typeface="Arial" panose="020B0604020202020204" pitchFamily="34" charset="0"/>
                        </a:rPr>
                        <a:t>226.</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Wartownie organizuje się zgodnie z wykazami określonymi w załącznikach nr 1 i nr 2 do Regulaminu. </a:t>
                      </a:r>
                      <a:br>
                        <a:rPr lang="pl-PL" sz="1000" dirty="0">
                          <a:latin typeface="Arial" pitchFamily="34" charset="0"/>
                          <a:cs typeface="Arial" pitchFamily="34" charset="0"/>
                        </a:rPr>
                      </a:br>
                      <a:r>
                        <a:rPr lang="pl-PL" sz="1000" dirty="0">
                          <a:latin typeface="Arial" pitchFamily="34" charset="0"/>
                          <a:cs typeface="Arial" pitchFamily="34" charset="0"/>
                        </a:rPr>
                        <a:t>Jednakże w zależności od istniejącej infrastruktury</a:t>
                      </a:r>
                      <a:r>
                        <a:rPr lang="pl-PL" sz="1000" baseline="0" dirty="0">
                          <a:latin typeface="Arial" pitchFamily="34" charset="0"/>
                          <a:cs typeface="Arial" pitchFamily="34" charset="0"/>
                        </a:rPr>
                        <a:t> oraz potrzeb dopuszcza się łączenie pomieszczeń wartowni</a:t>
                      </a:r>
                      <a:r>
                        <a:rPr lang="pl-PL" sz="1000" dirty="0">
                          <a:latin typeface="Arial" pitchFamily="34" charset="0"/>
                          <a:cs typeface="Arial" pitchFamily="34" charset="0"/>
                        </a:rPr>
                        <a:t>.</a:t>
                      </a:r>
                    </a:p>
                  </a:txBody>
                  <a:tcPr>
                    <a:noFill/>
                  </a:tcPr>
                </a:tc>
                <a:extLst>
                  <a:ext uri="{0D108BD9-81ED-4DB2-BD59-A6C34878D82A}">
                    <a16:rowId xmlns:a16="http://schemas.microsoft.com/office/drawing/2014/main" val="1132059779"/>
                  </a:ext>
                </a:extLst>
              </a:tr>
              <a:tr h="234984">
                <a:tc>
                  <a:txBody>
                    <a:bodyPr/>
                    <a:lstStyle/>
                    <a:p>
                      <a:pPr algn="r"/>
                      <a:r>
                        <a:rPr lang="pl-PL" sz="1000" b="1" dirty="0">
                          <a:solidFill>
                            <a:schemeClr val="tx1"/>
                          </a:solidFill>
                          <a:latin typeface="Arial" panose="020B0604020202020204" pitchFamily="34" charset="0"/>
                          <a:cs typeface="Arial" panose="020B0604020202020204" pitchFamily="34" charset="0"/>
                        </a:rPr>
                        <a:t>227.</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00" dirty="0">
                          <a:latin typeface="Arial" pitchFamily="34" charset="0"/>
                          <a:cs typeface="Arial" pitchFamily="34" charset="0"/>
                        </a:rPr>
                        <a:t>W przypadku ochrony terenów o niewielkiej powierzchni, uwzględniając specyfikę</a:t>
                      </a:r>
                      <a:r>
                        <a:rPr lang="pl-PL" sz="1000" baseline="0" dirty="0">
                          <a:latin typeface="Arial" pitchFamily="34" charset="0"/>
                          <a:cs typeface="Arial" pitchFamily="34" charset="0"/>
                        </a:rPr>
                        <a:t> chronionego obiektu, wartownię można organizować na bazie przystosowanych kontenerów, przy jednoczesnym zmniejszeniu ilości pomieszczeń i ich wyposażenia przewidzianych dla wartowni.</a:t>
                      </a: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748237303"/>
                  </a:ext>
                </a:extLst>
              </a:tr>
            </a:tbl>
          </a:graphicData>
        </a:graphic>
      </p:graphicFrame>
      <p:sp>
        <p:nvSpPr>
          <p:cNvPr id="13" name="Prostokąt 12"/>
          <p:cNvSpPr/>
          <p:nvPr/>
        </p:nvSpPr>
        <p:spPr>
          <a:xfrm>
            <a:off x="4203820" y="10977312"/>
            <a:ext cx="1316860" cy="35704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90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Prostokąt 13"/>
          <p:cNvSpPr/>
          <p:nvPr/>
        </p:nvSpPr>
        <p:spPr>
          <a:xfrm rot="16200000">
            <a:off x="8180383" y="6472808"/>
            <a:ext cx="1174659" cy="30137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120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5"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6011" y="712168"/>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3355921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38" y="431620"/>
            <a:ext cx="7072362"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47843" y="418882"/>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32791" y="10787708"/>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2" y="10927258"/>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09716" y="11106523"/>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38" y="11392275"/>
            <a:ext cx="707236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797272" y="5610081"/>
            <a:ext cx="10358510"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 name="Tabela 1"/>
          <p:cNvGraphicFramePr>
            <a:graphicFrameLocks noGrp="1"/>
          </p:cNvGraphicFramePr>
          <p:nvPr/>
        </p:nvGraphicFramePr>
        <p:xfrm>
          <a:off x="1507927" y="1288232"/>
          <a:ext cx="6656784" cy="9945360"/>
        </p:xfrm>
        <a:graphic>
          <a:graphicData uri="http://schemas.openxmlformats.org/drawingml/2006/table">
            <a:tbl>
              <a:tblPr firstRow="1" bandRow="1">
                <a:tableStyleId>{5C22544A-7EE6-4342-B048-85BDC9FD1C3A}</a:tableStyleId>
              </a:tblPr>
              <a:tblGrid>
                <a:gridCol w="556369">
                  <a:extLst>
                    <a:ext uri="{9D8B030D-6E8A-4147-A177-3AD203B41FA5}">
                      <a16:colId xmlns:a16="http://schemas.microsoft.com/office/drawing/2014/main" val="2805344232"/>
                    </a:ext>
                  </a:extLst>
                </a:gridCol>
                <a:gridCol w="6100415">
                  <a:extLst>
                    <a:ext uri="{9D8B030D-6E8A-4147-A177-3AD203B41FA5}">
                      <a16:colId xmlns:a16="http://schemas.microsoft.com/office/drawing/2014/main" val="1364546603"/>
                    </a:ext>
                  </a:extLst>
                </a:gridCol>
              </a:tblGrid>
              <a:tr h="432048">
                <a:tc gridSpan="2">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lang="pl-PL" sz="1800" b="1" dirty="0">
                        <a:solidFill>
                          <a:schemeClr val="tx1"/>
                        </a:solidFill>
                        <a:latin typeface="Arial" pitchFamily="34" charset="0"/>
                        <a:cs typeface="Arial" pitchFamily="34" charset="0"/>
                      </a:endParaRPr>
                    </a:p>
                  </a:txBody>
                  <a:tcPr>
                    <a:noFill/>
                  </a:tcPr>
                </a:tc>
                <a:tc hMerge="1">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lang="pl-PL" sz="600" b="0" dirty="0">
                        <a:solidFill>
                          <a:schemeClr val="tx1"/>
                        </a:solidFill>
                        <a:latin typeface="Arial" pitchFamily="34" charset="0"/>
                        <a:cs typeface="Arial" pitchFamily="34" charset="0"/>
                      </a:endParaRPr>
                    </a:p>
                  </a:txBody>
                  <a:tcPr>
                    <a:solidFill>
                      <a:schemeClr val="accent1"/>
                    </a:solidFill>
                  </a:tcPr>
                </a:tc>
                <a:extLst>
                  <a:ext uri="{0D108BD9-81ED-4DB2-BD59-A6C34878D82A}">
                    <a16:rowId xmlns:a16="http://schemas.microsoft.com/office/drawing/2014/main" val="371540785"/>
                  </a:ext>
                </a:extLst>
              </a:tr>
              <a:tr h="432048">
                <a:tc gridSpan="2">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r>
                        <a:rPr lang="pl-PL" sz="1800" b="1" dirty="0">
                          <a:latin typeface="Arial" pitchFamily="34" charset="0"/>
                          <a:cs typeface="Arial" pitchFamily="34" charset="0"/>
                        </a:rPr>
                        <a:t>DOWÓDCA WARTY WEWNĘTRZNEJ</a:t>
                      </a:r>
                    </a:p>
                    <a:p>
                      <a:pPr marL="0" marR="0" lvl="0" indent="0" algn="ctr" defTabSz="1280160" rtl="0" eaLnBrk="1" fontAlgn="auto" latinLnBrk="0" hangingPunct="1">
                        <a:lnSpc>
                          <a:spcPct val="100000"/>
                        </a:lnSpc>
                        <a:spcBef>
                          <a:spcPts val="0"/>
                        </a:spcBef>
                        <a:spcAft>
                          <a:spcPts val="0"/>
                        </a:spcAft>
                        <a:buClrTx/>
                        <a:buSzTx/>
                        <a:buFontTx/>
                        <a:buNone/>
                        <a:tabLst/>
                        <a:defRPr/>
                      </a:pP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endParaRPr lang="pl-PL" sz="1100" b="0" dirty="0">
                        <a:solidFill>
                          <a:schemeClr val="tx1"/>
                        </a:solidFill>
                        <a:latin typeface="Arial" pitchFamily="34" charset="0"/>
                        <a:cs typeface="Arial" pitchFamily="34" charset="0"/>
                      </a:endParaRPr>
                    </a:p>
                    <a:p>
                      <a:pPr marL="0" marR="0" lvl="0" indent="0" algn="ctr" defTabSz="1280160" rtl="0" eaLnBrk="1" fontAlgn="auto" latinLnBrk="0" hangingPunct="1">
                        <a:lnSpc>
                          <a:spcPct val="100000"/>
                        </a:lnSpc>
                        <a:spcBef>
                          <a:spcPts val="0"/>
                        </a:spcBef>
                        <a:spcAft>
                          <a:spcPts val="0"/>
                        </a:spcAft>
                        <a:buClrTx/>
                        <a:buSzTx/>
                        <a:buFontTx/>
                        <a:buNone/>
                        <a:tabLst/>
                        <a:defRPr/>
                      </a:pPr>
                      <a:endParaRPr lang="pl-PL" sz="1000" b="1" dirty="0">
                        <a:latin typeface="Arial" pitchFamily="34" charset="0"/>
                        <a:cs typeface="Arial" pitchFamily="34" charset="0"/>
                      </a:endParaRPr>
                    </a:p>
                  </a:txBody>
                  <a:tcPr>
                    <a:noFill/>
                  </a:tcPr>
                </a:tc>
                <a:tc hMerge="1">
                  <a:txBody>
                    <a:bodyPr/>
                    <a:lstStyle/>
                    <a:p>
                      <a:endParaRPr lang="pl-PL"/>
                    </a:p>
                  </a:txBody>
                  <a:tcPr/>
                </a:tc>
                <a:extLst>
                  <a:ext uri="{0D108BD9-81ED-4DB2-BD59-A6C34878D82A}">
                    <a16:rowId xmlns:a16="http://schemas.microsoft.com/office/drawing/2014/main" val="3958841441"/>
                  </a:ext>
                </a:extLst>
              </a:tr>
              <a:tr h="232688">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800" b="1" dirty="0">
                          <a:solidFill>
                            <a:schemeClr val="tx1"/>
                          </a:solidFill>
                          <a:latin typeface="Arial" panose="020B0604020202020204" pitchFamily="34" charset="0"/>
                          <a:cs typeface="Arial" panose="020B0604020202020204" pitchFamily="34" charset="0"/>
                        </a:rPr>
                        <a:t>259.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4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800" b="1" dirty="0">
                          <a:solidFill>
                            <a:schemeClr val="tx1"/>
                          </a:solidFill>
                          <a:latin typeface="Arial" panose="020B0604020202020204" pitchFamily="34" charset="0"/>
                          <a:cs typeface="Arial" panose="020B0604020202020204" pitchFamily="34" charset="0"/>
                        </a:rPr>
                        <a:t>260.</a:t>
                      </a:r>
                    </a:p>
                    <a:p>
                      <a:pPr algn="r"/>
                      <a:endParaRPr lang="pl-PL" sz="8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900" dirty="0">
                          <a:latin typeface="Arial" pitchFamily="34" charset="0"/>
                          <a:cs typeface="Arial" pitchFamily="34" charset="0"/>
                        </a:rPr>
                        <a:t>Na</a:t>
                      </a:r>
                      <a:r>
                        <a:rPr lang="pl-PL" sz="900" baseline="0" dirty="0">
                          <a:latin typeface="Arial" pitchFamily="34" charset="0"/>
                          <a:cs typeface="Arial" pitchFamily="34" charset="0"/>
                        </a:rPr>
                        <a:t> dowódcę warty wewnętrznej wyznacza się oficera młodszego, podoficera, a w szczególnie uzasadnionych przypadkach szeregowego.</a:t>
                      </a:r>
                    </a:p>
                    <a:p>
                      <a:pPr algn="just"/>
                      <a:endParaRPr lang="pl-PL" sz="900" dirty="0">
                        <a:latin typeface="Arial" pitchFamily="34" charset="0"/>
                        <a:cs typeface="Arial" pitchFamily="34" charset="0"/>
                      </a:endParaRPr>
                    </a:p>
                    <a:p>
                      <a:pPr algn="just"/>
                      <a:r>
                        <a:rPr lang="pl-PL" sz="900" dirty="0">
                          <a:latin typeface="Arial" pitchFamily="34" charset="0"/>
                          <a:cs typeface="Arial" pitchFamily="34" charset="0"/>
                        </a:rPr>
                        <a:t>Dowódca warty wewnętrznej podlega oficerowi dyżurnemu jednostki (instytucji) wojskowej. </a:t>
                      </a:r>
                    </a:p>
                  </a:txBody>
                  <a:tcPr>
                    <a:noFill/>
                  </a:tcPr>
                </a:tc>
                <a:extLst>
                  <a:ext uri="{0D108BD9-81ED-4DB2-BD59-A6C34878D82A}">
                    <a16:rowId xmlns:a16="http://schemas.microsoft.com/office/drawing/2014/main" val="2273228023"/>
                  </a:ext>
                </a:extLst>
              </a:tr>
              <a:tr h="288032">
                <a:tc>
                  <a:txBody>
                    <a:bodyPr/>
                    <a:lstStyle/>
                    <a:p>
                      <a:pPr algn="r"/>
                      <a:r>
                        <a:rPr lang="pl-PL" sz="800" b="1" dirty="0">
                          <a:solidFill>
                            <a:schemeClr val="tx1"/>
                          </a:solidFill>
                          <a:latin typeface="Arial" panose="020B0604020202020204" pitchFamily="34" charset="0"/>
                          <a:cs typeface="Arial" panose="020B0604020202020204" pitchFamily="34" charset="0"/>
                        </a:rPr>
                        <a:t>261.</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Dowódcy warty wewnętrznej podlegają żołnierze wchodzący w skład jego warty wewnętrznej.</a:t>
                      </a:r>
                    </a:p>
                  </a:txBody>
                  <a:tcPr>
                    <a:noFill/>
                  </a:tcPr>
                </a:tc>
                <a:extLst>
                  <a:ext uri="{0D108BD9-81ED-4DB2-BD59-A6C34878D82A}">
                    <a16:rowId xmlns:a16="http://schemas.microsoft.com/office/drawing/2014/main" val="3940210237"/>
                  </a:ext>
                </a:extLst>
              </a:tr>
              <a:tr h="370840">
                <a:tc>
                  <a:txBody>
                    <a:bodyPr/>
                    <a:lstStyle/>
                    <a:p>
                      <a:pPr algn="r"/>
                      <a:r>
                        <a:rPr lang="pl-PL" sz="800" b="1" dirty="0">
                          <a:solidFill>
                            <a:schemeClr val="tx1"/>
                          </a:solidFill>
                          <a:latin typeface="Arial" panose="020B0604020202020204" pitchFamily="34" charset="0"/>
                          <a:cs typeface="Arial" panose="020B0604020202020204" pitchFamily="34" charset="0"/>
                        </a:rPr>
                        <a:t>262. </a:t>
                      </a: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endParaRPr lang="pl-PL" sz="800" b="1" dirty="0">
                        <a:solidFill>
                          <a:schemeClr val="tx1"/>
                        </a:solidFill>
                        <a:latin typeface="Arial" panose="020B0604020202020204" pitchFamily="34" charset="0"/>
                        <a:cs typeface="Arial" panose="020B0604020202020204" pitchFamily="34" charset="0"/>
                      </a:endParaRPr>
                    </a:p>
                    <a:p>
                      <a:pPr algn="r"/>
                      <a:r>
                        <a:rPr lang="pl-PL" sz="800" b="1" dirty="0">
                          <a:solidFill>
                            <a:schemeClr val="tx1"/>
                          </a:solidFill>
                          <a:latin typeface="Arial" panose="020B0604020202020204" pitchFamily="34" charset="0"/>
                          <a:cs typeface="Arial" panose="020B0604020202020204" pitchFamily="34" charset="0"/>
                        </a:rPr>
                        <a:t>263.</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Dowódca warty wewnętrznej odpowiada za:</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900" dirty="0">
                          <a:latin typeface="Arial" pitchFamily="34" charset="0"/>
                          <a:cs typeface="Arial" pitchFamily="34" charset="0"/>
                        </a:rPr>
                        <a:t>przebieg służby wartowniczej zgodny</a:t>
                      </a:r>
                      <a:r>
                        <a:rPr lang="pl-PL" sz="900" baseline="0" dirty="0">
                          <a:latin typeface="Arial" pitchFamily="34" charset="0"/>
                          <a:cs typeface="Arial" pitchFamily="34" charset="0"/>
                        </a:rPr>
                        <a:t> z planem ochrony, instrukcją dowódcy warty wewnętrznej oraz tabelą posterunków;</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900" baseline="0" dirty="0">
                          <a:latin typeface="Arial" pitchFamily="34" charset="0"/>
                          <a:cs typeface="Arial" pitchFamily="34" charset="0"/>
                        </a:rPr>
                        <a:t>ochronę osób, mienia i obiektów powierzonych pod ochronę;</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900" baseline="0" dirty="0">
                          <a:latin typeface="Arial" pitchFamily="34" charset="0"/>
                          <a:cs typeface="Arial" pitchFamily="34" charset="0"/>
                        </a:rPr>
                        <a:t>nadzór nad bronią, amunicją i innym sprzętem uzbrojenia (stanem ilościowym, numerowym), środkami przymusu bezpośredniego będącymi na wyposażeniu wartowni (wartowników).</a:t>
                      </a:r>
                      <a:endParaRPr lang="pl-PL" sz="9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9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Dowódca warty wewnętrznej ma prawo wydawać żołnierzom wchodzącym w skład warty wewnętrznej rozkazy związane z pełnieniem służby wartowniczej.</a:t>
                      </a:r>
                    </a:p>
                  </a:txBody>
                  <a:tcPr>
                    <a:noFill/>
                  </a:tcPr>
                </a:tc>
                <a:extLst>
                  <a:ext uri="{0D108BD9-81ED-4DB2-BD59-A6C34878D82A}">
                    <a16:rowId xmlns:a16="http://schemas.microsoft.com/office/drawing/2014/main" val="3959157340"/>
                  </a:ext>
                </a:extLst>
              </a:tr>
              <a:tr h="149240">
                <a:tc>
                  <a:txBody>
                    <a:bodyPr/>
                    <a:lstStyle/>
                    <a:p>
                      <a:pPr algn="r"/>
                      <a:r>
                        <a:rPr lang="pl-PL" sz="800" b="1" dirty="0">
                          <a:solidFill>
                            <a:schemeClr val="tx1"/>
                          </a:solidFill>
                          <a:latin typeface="Arial" panose="020B0604020202020204" pitchFamily="34" charset="0"/>
                          <a:cs typeface="Arial" panose="020B0604020202020204" pitchFamily="34" charset="0"/>
                        </a:rPr>
                        <a:t>264.</a:t>
                      </a:r>
                    </a:p>
                  </a:txBody>
                  <a:tcPr>
                    <a:noFill/>
                  </a:tcPr>
                </a:tc>
                <a:tc>
                  <a:txBody>
                    <a:bodyPr/>
                    <a:lstStyle/>
                    <a:p>
                      <a:pPr algn="just"/>
                      <a:r>
                        <a:rPr lang="pl-PL" sz="900" dirty="0">
                          <a:latin typeface="Arial" pitchFamily="34" charset="0"/>
                          <a:cs typeface="Arial" pitchFamily="34" charset="0"/>
                        </a:rPr>
                        <a:t>Dowódca warty wewnętrznej ma obowiązek:</a:t>
                      </a:r>
                    </a:p>
                    <a:p>
                      <a:pPr marL="228600" indent="-228600" algn="just">
                        <a:buFont typeface="+mj-lt"/>
                        <a:buAutoNum type="alphaLcParenR"/>
                      </a:pPr>
                      <a:r>
                        <a:rPr lang="pl-PL" sz="900" dirty="0">
                          <a:latin typeface="Arial" pitchFamily="34" charset="0"/>
                          <a:cs typeface="Arial" pitchFamily="34" charset="0"/>
                        </a:rPr>
                        <a:t>znać instrukcję dowódcy warty wewnętrznej i tabelę posterunków warty oraz inne dokumenty normujące </a:t>
                      </a:r>
                      <a:br>
                        <a:rPr lang="pl-PL" sz="900" dirty="0">
                          <a:latin typeface="Arial" pitchFamily="34" charset="0"/>
                          <a:cs typeface="Arial" pitchFamily="34" charset="0"/>
                        </a:rPr>
                      </a:br>
                      <a:r>
                        <a:rPr lang="pl-PL" sz="900" dirty="0">
                          <a:latin typeface="Arial" pitchFamily="34" charset="0"/>
                          <a:cs typeface="Arial" pitchFamily="34" charset="0"/>
                        </a:rPr>
                        <a:t>tok pełnienia służby wartowniczej;</a:t>
                      </a:r>
                    </a:p>
                    <a:p>
                      <a:pPr marL="228600" indent="-228600" algn="just">
                        <a:buFont typeface="+mj-lt"/>
                        <a:buAutoNum type="alphaLcParenR"/>
                      </a:pPr>
                      <a:r>
                        <a:rPr lang="pl-PL" sz="900" dirty="0">
                          <a:latin typeface="Arial" pitchFamily="34" charset="0"/>
                          <a:cs typeface="Arial" pitchFamily="34" charset="0"/>
                        </a:rPr>
                        <a:t>przyjąć od zdającego dowódcy warty wewnętrznej amunicję, środki przymusu bezpośredniego,  dokumentację warty wewnętrznej;</a:t>
                      </a:r>
                    </a:p>
                    <a:p>
                      <a:pPr marL="228600" indent="-228600" algn="just">
                        <a:buFont typeface="+mj-lt"/>
                        <a:buAutoNum type="alphaLcParenR"/>
                      </a:pPr>
                      <a:r>
                        <a:rPr lang="pl-PL" sz="900" kern="1200" dirty="0">
                          <a:solidFill>
                            <a:schemeClr val="dk1"/>
                          </a:solidFill>
                          <a:latin typeface="Arial" pitchFamily="34" charset="0"/>
                          <a:ea typeface="+mn-ea"/>
                          <a:cs typeface="Arial" pitchFamily="34" charset="0"/>
                        </a:rPr>
                        <a:t>nadzorować prawidłowe przejęcie posterunków przez podległych mu wartowników;</a:t>
                      </a:r>
                    </a:p>
                    <a:p>
                      <a:pPr marL="228600" indent="-228600" algn="just">
                        <a:buFont typeface="+mj-lt"/>
                        <a:buAutoNum type="alphaLcParenR"/>
                      </a:pPr>
                      <a:r>
                        <a:rPr lang="pl-PL" sz="900" kern="1200" dirty="0">
                          <a:solidFill>
                            <a:schemeClr val="dk1"/>
                          </a:solidFill>
                          <a:latin typeface="Arial" pitchFamily="34" charset="0"/>
                          <a:ea typeface="+mn-ea"/>
                          <a:cs typeface="Arial" pitchFamily="34" charset="0"/>
                        </a:rPr>
                        <a:t>nadzorować podłączenie lub odłączenie magazynka do broni</a:t>
                      </a:r>
                      <a:r>
                        <a:rPr lang="pl-PL" sz="900" kern="1200" baseline="0" dirty="0">
                          <a:solidFill>
                            <a:schemeClr val="dk1"/>
                          </a:solidFill>
                          <a:latin typeface="Arial" pitchFamily="34" charset="0"/>
                          <a:ea typeface="+mn-ea"/>
                          <a:cs typeface="Arial" pitchFamily="34" charset="0"/>
                        </a:rPr>
                        <a:t> i </a:t>
                      </a:r>
                      <a:r>
                        <a:rPr lang="pl-PL" sz="900" kern="1200" dirty="0">
                          <a:solidFill>
                            <a:schemeClr val="dk1"/>
                          </a:solidFill>
                          <a:latin typeface="Arial" pitchFamily="34" charset="0"/>
                          <a:ea typeface="+mn-ea"/>
                          <a:cs typeface="Arial" pitchFamily="34" charset="0"/>
                        </a:rPr>
                        <a:t>sprawdzenie zabezpieczenia broni przez rozprowadzających lub wartowników;</a:t>
                      </a:r>
                    </a:p>
                    <a:p>
                      <a:pPr marL="228600" indent="-228600" algn="just">
                        <a:buFont typeface="+mj-lt"/>
                        <a:buAutoNum type="alphaLcParenR"/>
                      </a:pPr>
                      <a:r>
                        <a:rPr lang="pl-PL" sz="900" dirty="0">
                          <a:latin typeface="Arial" pitchFamily="34" charset="0"/>
                          <a:cs typeface="Arial" pitchFamily="34" charset="0"/>
                        </a:rPr>
                        <a:t>kontrolować pełnienie służby wartowniczej (w tym co najmniej raz w nocy) w sposób ustalony w instrukcji dowódcy warty wewnętrznej;</a:t>
                      </a:r>
                    </a:p>
                    <a:p>
                      <a:pPr marL="228600" indent="-228600" algn="just">
                        <a:buFont typeface="+mj-lt"/>
                        <a:buAutoNum type="alphaLcParenR"/>
                      </a:pPr>
                      <a:r>
                        <a:rPr lang="pl-PL" sz="900" dirty="0">
                          <a:latin typeface="Arial" pitchFamily="34" charset="0"/>
                          <a:cs typeface="Arial" pitchFamily="34" charset="0"/>
                        </a:rPr>
                        <a:t>zmienić lub zdjąć wartownika z posterunku na podstawie decyzji podjętej przez oficera dyżurnego jednostki (instytucji) wojskowej;</a:t>
                      </a:r>
                    </a:p>
                    <a:p>
                      <a:pPr marL="228600" indent="-228600" algn="just">
                        <a:buFont typeface="+mj-lt"/>
                        <a:buAutoNum type="alphaLcParenR"/>
                      </a:pPr>
                      <a:r>
                        <a:rPr lang="pl-PL" sz="900" dirty="0">
                          <a:latin typeface="Arial" pitchFamily="34" charset="0"/>
                          <a:cs typeface="Arial" pitchFamily="34" charset="0"/>
                        </a:rPr>
                        <a:t>meldować niezwłocznie oficerowi dyżurnemu jednostki  (instytucji) wojskowej o zdarzeniach mających wpływ </a:t>
                      </a:r>
                      <a:br>
                        <a:rPr lang="pl-PL" sz="900" dirty="0">
                          <a:latin typeface="Arial" pitchFamily="34" charset="0"/>
                          <a:cs typeface="Arial" pitchFamily="34" charset="0"/>
                        </a:rPr>
                      </a:br>
                      <a:r>
                        <a:rPr lang="pl-PL" sz="900" dirty="0">
                          <a:latin typeface="Arial" pitchFamily="34" charset="0"/>
                          <a:cs typeface="Arial" pitchFamily="34" charset="0"/>
                        </a:rPr>
                        <a:t>na pełnienie służby wartowniczej, a w szczególności o użyciu i wykorzystaniu</a:t>
                      </a:r>
                      <a:r>
                        <a:rPr lang="pl-PL" sz="900" baseline="0" dirty="0">
                          <a:latin typeface="Arial" pitchFamily="34" charset="0"/>
                          <a:cs typeface="Arial" pitchFamily="34" charset="0"/>
                        </a:rPr>
                        <a:t> środków przymusu bezpośredniego i</a:t>
                      </a:r>
                      <a:r>
                        <a:rPr lang="pl-PL" sz="900" dirty="0">
                          <a:latin typeface="Arial" pitchFamily="34" charset="0"/>
                          <a:cs typeface="Arial" pitchFamily="34" charset="0"/>
                        </a:rPr>
                        <a:t> broni palnej przez żołnierza(y) warty wewnętrznej.</a:t>
                      </a:r>
                    </a:p>
                    <a:p>
                      <a:pPr marL="228600" indent="-228600" algn="just">
                        <a:buFont typeface="+mj-lt"/>
                        <a:buAutoNum type="alphaLcParenR"/>
                      </a:pPr>
                      <a:r>
                        <a:rPr lang="pl-PL" sz="900" dirty="0">
                          <a:latin typeface="Arial" pitchFamily="34" charset="0"/>
                          <a:cs typeface="Arial" pitchFamily="34" charset="0"/>
                        </a:rPr>
                        <a:t>W przypadku zachowania wskazującego, iż żołnierz wchodzący w skład warty wewnętrznej spożywał alkohol </a:t>
                      </a:r>
                      <a:br>
                        <a:rPr lang="pl-PL" sz="900" dirty="0">
                          <a:latin typeface="Arial" pitchFamily="34" charset="0"/>
                          <a:cs typeface="Arial" pitchFamily="34" charset="0"/>
                        </a:rPr>
                      </a:br>
                      <a:r>
                        <a:rPr lang="pl-PL" sz="900" dirty="0">
                          <a:latin typeface="Arial" pitchFamily="34" charset="0"/>
                          <a:cs typeface="Arial" pitchFamily="34" charset="0"/>
                        </a:rPr>
                        <a:t>lub</a:t>
                      </a:r>
                      <a:r>
                        <a:rPr lang="pl-PL" sz="900" baseline="0" dirty="0">
                          <a:latin typeface="Arial" pitchFamily="34" charset="0"/>
                          <a:cs typeface="Arial" pitchFamily="34" charset="0"/>
                        </a:rPr>
                        <a:t> zażywał środki odurzające, substancje psychotropowe lub inne podobnie działające substancje lub środki poddać żołnierza badaniu na ich obecność w organizmie, przy wykorzystaniu posiadanych urządzeń </a:t>
                      </a:r>
                      <a:br>
                        <a:rPr lang="pl-PL" sz="900" baseline="0" dirty="0">
                          <a:latin typeface="Arial" pitchFamily="34" charset="0"/>
                          <a:cs typeface="Arial" pitchFamily="34" charset="0"/>
                        </a:rPr>
                      </a:br>
                      <a:r>
                        <a:rPr lang="pl-PL" sz="900" baseline="0" dirty="0">
                          <a:latin typeface="Arial" pitchFamily="34" charset="0"/>
                          <a:cs typeface="Arial" pitchFamily="34" charset="0"/>
                        </a:rPr>
                        <a:t>lub wnioskować do oficera dyżurnego jednostki (instytucji) wojskowej o jego wykonanie;</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900" dirty="0">
                          <a:latin typeface="Arial" pitchFamily="34" charset="0"/>
                          <a:cs typeface="Arial" pitchFamily="34" charset="0"/>
                        </a:rPr>
                        <a:t>Przed wyjściem żołnierzy</a:t>
                      </a:r>
                      <a:r>
                        <a:rPr lang="pl-PL" sz="900" baseline="0" dirty="0">
                          <a:latin typeface="Arial" pitchFamily="34" charset="0"/>
                          <a:cs typeface="Arial" pitchFamily="34" charset="0"/>
                        </a:rPr>
                        <a:t> na posterunki zdeponować ich prywatne urządzenia </a:t>
                      </a:r>
                      <a:r>
                        <a:rPr lang="pl-PL" sz="900" dirty="0">
                          <a:latin typeface="Arial" pitchFamily="34" charset="0"/>
                          <a:cs typeface="Arial" pitchFamily="34" charset="0"/>
                        </a:rPr>
                        <a:t>telefoniczne </a:t>
                      </a:r>
                      <a:br>
                        <a:rPr lang="pl-PL" sz="900" dirty="0">
                          <a:latin typeface="Arial" pitchFamily="34" charset="0"/>
                          <a:cs typeface="Arial" pitchFamily="34" charset="0"/>
                        </a:rPr>
                      </a:br>
                      <a:r>
                        <a:rPr lang="pl-PL" sz="900" dirty="0">
                          <a:latin typeface="Arial" pitchFamily="34" charset="0"/>
                          <a:cs typeface="Arial" pitchFamily="34" charset="0"/>
                        </a:rPr>
                        <a:t>i elektroniczne</a:t>
                      </a:r>
                      <a:r>
                        <a:rPr lang="pl-PL" sz="900" baseline="0" dirty="0">
                          <a:latin typeface="Arial" pitchFamily="34" charset="0"/>
                          <a:cs typeface="Arial" pitchFamily="34" charset="0"/>
                        </a:rPr>
                        <a:t> (tj. telefon, smartfon, smartwatch, tablet, komputer przenośny, urządzenie do transmisji danych, lokalizator GPS, itp.).</a:t>
                      </a:r>
                      <a:endParaRPr lang="pl-PL" sz="900" dirty="0">
                        <a:latin typeface="Arial" pitchFamily="34" charset="0"/>
                        <a:cs typeface="Arial" pitchFamily="34" charset="0"/>
                      </a:endParaRPr>
                    </a:p>
                  </a:txBody>
                  <a:tcPr>
                    <a:noFill/>
                  </a:tcPr>
                </a:tc>
                <a:extLst>
                  <a:ext uri="{0D108BD9-81ED-4DB2-BD59-A6C34878D82A}">
                    <a16:rowId xmlns:a16="http://schemas.microsoft.com/office/drawing/2014/main" val="2720480812"/>
                  </a:ext>
                </a:extLst>
              </a:tr>
              <a:tr h="254392">
                <a:tc>
                  <a:txBody>
                    <a:bodyPr/>
                    <a:lstStyle/>
                    <a:p>
                      <a:pPr algn="r"/>
                      <a:endParaRPr lang="pl-PL" sz="200" b="1" dirty="0">
                        <a:solidFill>
                          <a:schemeClr val="tx1"/>
                        </a:solidFill>
                        <a:latin typeface="Arial" panose="020B0604020202020204" pitchFamily="34" charset="0"/>
                        <a:cs typeface="Arial" panose="020B0604020202020204" pitchFamily="34" charset="0"/>
                      </a:endParaRPr>
                    </a:p>
                    <a:p>
                      <a:pPr algn="r"/>
                      <a:r>
                        <a:rPr lang="pl-PL" sz="800" b="1" dirty="0">
                          <a:solidFill>
                            <a:schemeClr val="tx1"/>
                          </a:solidFill>
                          <a:latin typeface="Arial" panose="020B0604020202020204" pitchFamily="34" charset="0"/>
                          <a:cs typeface="Arial" panose="020B0604020202020204" pitchFamily="34" charset="0"/>
                        </a:rPr>
                        <a:t>265.</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Dowódca warty wewnętrznej w przypadku utraty zdolności do pełnienia służby wartowniczej </a:t>
                      </a:r>
                      <a:br>
                        <a:rPr lang="pl-PL" sz="900" dirty="0">
                          <a:latin typeface="Arial" pitchFamily="34" charset="0"/>
                          <a:cs typeface="Arial" pitchFamily="34" charset="0"/>
                        </a:rPr>
                      </a:br>
                      <a:r>
                        <a:rPr lang="pl-PL" sz="900" dirty="0">
                          <a:latin typeface="Arial" pitchFamily="34" charset="0"/>
                          <a:cs typeface="Arial" pitchFamily="34" charset="0"/>
                        </a:rPr>
                        <a:t>(o ile ma taką możliwość) melduje o tym fakcie oficerowi dyżurnemu jednostki (instytucji) wojskowej.</a:t>
                      </a:r>
                      <a:r>
                        <a:rPr lang="pl-PL" sz="900" baseline="0" dirty="0">
                          <a:latin typeface="Arial" pitchFamily="34" charset="0"/>
                          <a:cs typeface="Arial" pitchFamily="34" charset="0"/>
                        </a:rPr>
                        <a:t> O</a:t>
                      </a:r>
                      <a:r>
                        <a:rPr lang="pl-PL" sz="900" dirty="0">
                          <a:latin typeface="Arial" pitchFamily="34" charset="0"/>
                          <a:cs typeface="Arial" pitchFamily="34" charset="0"/>
                        </a:rPr>
                        <a:t>bowiązki obejmuje</a:t>
                      </a:r>
                      <a:r>
                        <a:rPr lang="pl-PL" sz="900" baseline="0" dirty="0">
                          <a:latin typeface="Arial" pitchFamily="34" charset="0"/>
                          <a:cs typeface="Arial" pitchFamily="34" charset="0"/>
                        </a:rPr>
                        <a:t> jego zastępca, rozprowadzający lub żołnierz zaprzysiężony przez oficera dyżurnego jednostki (instytucji) wojskowej;</a:t>
                      </a:r>
                      <a:endParaRPr lang="pl-PL" sz="900" dirty="0">
                        <a:latin typeface="Arial" pitchFamily="34" charset="0"/>
                        <a:cs typeface="Arial" pitchFamily="34" charset="0"/>
                      </a:endParaRPr>
                    </a:p>
                  </a:txBody>
                  <a:tcPr>
                    <a:noFill/>
                  </a:tcPr>
                </a:tc>
                <a:extLst>
                  <a:ext uri="{0D108BD9-81ED-4DB2-BD59-A6C34878D82A}">
                    <a16:rowId xmlns:a16="http://schemas.microsoft.com/office/drawing/2014/main" val="1784517854"/>
                  </a:ext>
                </a:extLst>
              </a:tr>
              <a:tr h="416272">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800" b="1" dirty="0">
                          <a:solidFill>
                            <a:schemeClr val="tx1"/>
                          </a:solidFill>
                          <a:latin typeface="Arial" panose="020B0604020202020204" pitchFamily="34" charset="0"/>
                          <a:cs typeface="Arial" panose="020B0604020202020204" pitchFamily="34" charset="0"/>
                        </a:rPr>
                        <a:t>266.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8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40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800" b="1" dirty="0">
                          <a:solidFill>
                            <a:schemeClr val="tx1"/>
                          </a:solidFill>
                          <a:latin typeface="Arial" panose="020B0604020202020204" pitchFamily="34" charset="0"/>
                          <a:cs typeface="Arial" panose="020B0604020202020204" pitchFamily="34" charset="0"/>
                        </a:rPr>
                        <a:t>267.</a:t>
                      </a:r>
                    </a:p>
                    <a:p>
                      <a:pPr algn="r"/>
                      <a:endParaRPr lang="pl-PL" sz="8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Każde wydane przez dowódcę warty wewnętrznej zezwolenie na wejście do wartowni, wydane osobom </a:t>
                      </a:r>
                      <a:br>
                        <a:rPr lang="pl-PL" sz="900" dirty="0">
                          <a:latin typeface="Arial" pitchFamily="34" charset="0"/>
                          <a:cs typeface="Arial" pitchFamily="34" charset="0"/>
                        </a:rPr>
                      </a:br>
                      <a:r>
                        <a:rPr lang="pl-PL" sz="900" dirty="0">
                          <a:latin typeface="Arial" pitchFamily="34" charset="0"/>
                          <a:cs typeface="Arial" pitchFamily="34" charset="0"/>
                        </a:rPr>
                        <a:t>nie należącym do składu warty, odnotowuje się w „Dzienniku warty”;</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90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Przyjęcie od upoważnionej osoby magazynu (składu) pod ochronę odbywa się zawsze w obecności</a:t>
                      </a:r>
                      <a:r>
                        <a:rPr lang="pl-PL" sz="900" baseline="0" dirty="0">
                          <a:latin typeface="Arial" pitchFamily="34" charset="0"/>
                          <a:cs typeface="Arial" pitchFamily="34" charset="0"/>
                        </a:rPr>
                        <a:t> dowódcy warty wewnętrznej, zastępcy dowódcy warty wewnętrznej lub rozprowadzającego oraz wartownika ochraniającego dany magazyn (skład). Przekazanie odbywa się na takich samych zasadach. Fakt ten zostaje odnotowany </a:t>
                      </a:r>
                      <a:br>
                        <a:rPr lang="pl-PL" sz="900" baseline="0" dirty="0">
                          <a:latin typeface="Arial" pitchFamily="34" charset="0"/>
                          <a:cs typeface="Arial" pitchFamily="34" charset="0"/>
                        </a:rPr>
                      </a:br>
                      <a:r>
                        <a:rPr lang="pl-PL" sz="900" baseline="0" dirty="0">
                          <a:latin typeface="Arial" pitchFamily="34" charset="0"/>
                          <a:cs typeface="Arial" pitchFamily="34" charset="0"/>
                        </a:rPr>
                        <a:t>w „Dzienniku warty”. Sposób postępowania określony jest w instrukcji dowódcy warty wewnętrznej i tabeli posterunków warty.</a:t>
                      </a:r>
                      <a:endParaRPr lang="pl-PL" sz="900" dirty="0">
                        <a:latin typeface="Arial" pitchFamily="34" charset="0"/>
                        <a:cs typeface="Arial" pitchFamily="34" charset="0"/>
                      </a:endParaRPr>
                    </a:p>
                  </a:txBody>
                  <a:tcPr>
                    <a:noFill/>
                  </a:tcPr>
                </a:tc>
                <a:extLst>
                  <a:ext uri="{0D108BD9-81ED-4DB2-BD59-A6C34878D82A}">
                    <a16:rowId xmlns:a16="http://schemas.microsoft.com/office/drawing/2014/main" val="1795967144"/>
                  </a:ext>
                </a:extLst>
              </a:tr>
              <a:tr h="370840">
                <a:tc>
                  <a:txBody>
                    <a:bodyPr/>
                    <a:lstStyle/>
                    <a:p>
                      <a:pPr algn="r"/>
                      <a:r>
                        <a:rPr lang="pl-PL" sz="800" b="1" kern="1200" dirty="0">
                          <a:solidFill>
                            <a:schemeClr val="tx1"/>
                          </a:solidFill>
                          <a:latin typeface="Arial" panose="020B0604020202020204" pitchFamily="34" charset="0"/>
                          <a:ea typeface="+mn-ea"/>
                          <a:cs typeface="Arial" panose="020B0604020202020204" pitchFamily="34" charset="0"/>
                        </a:rPr>
                        <a:t>268</a:t>
                      </a:r>
                      <a:r>
                        <a:rPr lang="pl-PL" sz="1000" b="1" dirty="0">
                          <a:solidFill>
                            <a:schemeClr val="tx1"/>
                          </a:solidFill>
                          <a:latin typeface="Arial" panose="020B0604020202020204" pitchFamily="34" charset="0"/>
                          <a:cs typeface="Arial" panose="020B0604020202020204" pitchFamily="34" charset="0"/>
                        </a:rPr>
                        <a:t>.</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900" dirty="0">
                          <a:latin typeface="Arial" pitchFamily="34" charset="0"/>
                          <a:cs typeface="Arial" pitchFamily="34" charset="0"/>
                        </a:rPr>
                        <a:t>Jeżeli pod ochronę warty wewnętrznej został oddany sztandar jednostki (instytucji) wojskowej, dowódca warty wewnętrznej jest odpowiedzialny za zorganizowanie jego ochrony, zgodnie z wytycznymi oficera dyżurnego jednostki (instytucji) wojskowej. Przyjęcie i wydanie sztandaru odnotowuje się w „Dzienniku warty”, za podpisem dowódcy warty wewnętrznej  i żołnierza zdającego (odbierającego).</a:t>
                      </a:r>
                    </a:p>
                  </a:txBody>
                  <a:tcPr>
                    <a:noFill/>
                  </a:tcPr>
                </a:tc>
                <a:extLst>
                  <a:ext uri="{0D108BD9-81ED-4DB2-BD59-A6C34878D82A}">
                    <a16:rowId xmlns:a16="http://schemas.microsoft.com/office/drawing/2014/main" val="3096909353"/>
                  </a:ext>
                </a:extLst>
              </a:tr>
              <a:tr h="243760">
                <a:tc>
                  <a:txBody>
                    <a:bodyPr/>
                    <a:lstStyle/>
                    <a:p>
                      <a:pPr algn="r"/>
                      <a:endParaRPr lang="pl-PL" sz="10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800" dirty="0">
                        <a:latin typeface="Arial" pitchFamily="34" charset="0"/>
                        <a:cs typeface="Arial" pitchFamily="34" charset="0"/>
                      </a:endParaRPr>
                    </a:p>
                  </a:txBody>
                  <a:tcPr>
                    <a:noFill/>
                  </a:tcPr>
                </a:tc>
                <a:extLst>
                  <a:ext uri="{0D108BD9-81ED-4DB2-BD59-A6C34878D82A}">
                    <a16:rowId xmlns:a16="http://schemas.microsoft.com/office/drawing/2014/main" val="3008084595"/>
                  </a:ext>
                </a:extLst>
              </a:tr>
              <a:tr h="370840">
                <a:tc>
                  <a:txBody>
                    <a:bodyPr/>
                    <a:lstStyle/>
                    <a:p>
                      <a:pPr algn="r"/>
                      <a:endParaRPr lang="pl-PL" sz="10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800" dirty="0">
                        <a:latin typeface="Arial" pitchFamily="34" charset="0"/>
                        <a:cs typeface="Arial" pitchFamily="34" charset="0"/>
                      </a:endParaRPr>
                    </a:p>
                  </a:txBody>
                  <a:tcPr>
                    <a:noFill/>
                  </a:tcPr>
                </a:tc>
                <a:extLst>
                  <a:ext uri="{0D108BD9-81ED-4DB2-BD59-A6C34878D82A}">
                    <a16:rowId xmlns:a16="http://schemas.microsoft.com/office/drawing/2014/main" val="1132059779"/>
                  </a:ext>
                </a:extLst>
              </a:tr>
              <a:tr h="234984">
                <a:tc>
                  <a:txBody>
                    <a:bodyPr/>
                    <a:lstStyle/>
                    <a:p>
                      <a:pPr algn="r"/>
                      <a:endParaRPr lang="pl-PL" sz="10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800" dirty="0">
                        <a:latin typeface="Arial" pitchFamily="34" charset="0"/>
                        <a:cs typeface="Arial" pitchFamily="34" charset="0"/>
                      </a:endParaRPr>
                    </a:p>
                  </a:txBody>
                  <a:tcPr>
                    <a:noFill/>
                  </a:tcPr>
                </a:tc>
                <a:extLst>
                  <a:ext uri="{0D108BD9-81ED-4DB2-BD59-A6C34878D82A}">
                    <a16:rowId xmlns:a16="http://schemas.microsoft.com/office/drawing/2014/main" val="748237303"/>
                  </a:ext>
                </a:extLst>
              </a:tr>
            </a:tbl>
          </a:graphicData>
        </a:graphic>
      </p:graphicFrame>
      <p:sp>
        <p:nvSpPr>
          <p:cNvPr id="13" name="Prostokąt 12"/>
          <p:cNvSpPr/>
          <p:nvPr/>
        </p:nvSpPr>
        <p:spPr>
          <a:xfrm>
            <a:off x="4256280" y="10956629"/>
            <a:ext cx="1408416" cy="276964"/>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90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Prostokąt 13"/>
          <p:cNvSpPr/>
          <p:nvPr/>
        </p:nvSpPr>
        <p:spPr>
          <a:xfrm rot="16200000">
            <a:off x="8180383" y="6472808"/>
            <a:ext cx="1174659" cy="30137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120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5"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6280" y="607549"/>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1022295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38" y="1128683"/>
            <a:ext cx="7072362"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0" y="1114388"/>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0" y="11472898"/>
            <a:ext cx="642942"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2" y="11757856"/>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38" y="12044402"/>
            <a:ext cx="7072362"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8"/>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2" name="Tabela 1"/>
          <p:cNvGraphicFramePr>
            <a:graphicFrameLocks noGrp="1"/>
          </p:cNvGraphicFramePr>
          <p:nvPr/>
        </p:nvGraphicFramePr>
        <p:xfrm>
          <a:off x="1574428" y="2008313"/>
          <a:ext cx="6656784" cy="10315401"/>
        </p:xfrm>
        <a:graphic>
          <a:graphicData uri="http://schemas.openxmlformats.org/drawingml/2006/table">
            <a:tbl>
              <a:tblPr firstRow="1" bandRow="1">
                <a:tableStyleId>{5C22544A-7EE6-4342-B048-85BDC9FD1C3A}</a:tableStyleId>
              </a:tblPr>
              <a:tblGrid>
                <a:gridCol w="556369">
                  <a:extLst>
                    <a:ext uri="{9D8B030D-6E8A-4147-A177-3AD203B41FA5}">
                      <a16:colId xmlns:a16="http://schemas.microsoft.com/office/drawing/2014/main" val="2805344232"/>
                    </a:ext>
                  </a:extLst>
                </a:gridCol>
                <a:gridCol w="6100415">
                  <a:extLst>
                    <a:ext uri="{9D8B030D-6E8A-4147-A177-3AD203B41FA5}">
                      <a16:colId xmlns:a16="http://schemas.microsoft.com/office/drawing/2014/main" val="1364546603"/>
                    </a:ext>
                  </a:extLst>
                </a:gridCol>
              </a:tblGrid>
              <a:tr h="245588">
                <a:tc gridSpan="2">
                  <a:txBody>
                    <a:bodyPr/>
                    <a:lstStyle/>
                    <a:p>
                      <a:pPr marL="0" marR="0" lvl="0" indent="0" algn="ctr" defTabSz="1280160" rtl="0" eaLnBrk="1" fontAlgn="auto" latinLnBrk="0" hangingPunct="1">
                        <a:lnSpc>
                          <a:spcPct val="100000"/>
                        </a:lnSpc>
                        <a:spcBef>
                          <a:spcPts val="0"/>
                        </a:spcBef>
                        <a:spcAft>
                          <a:spcPts val="0"/>
                        </a:spcAft>
                        <a:buClrTx/>
                        <a:buSzTx/>
                        <a:buFontTx/>
                        <a:buNone/>
                        <a:tabLst/>
                        <a:defRPr/>
                      </a:pPr>
                      <a:endParaRPr lang="pl-PL" sz="1200" b="0" dirty="0">
                        <a:solidFill>
                          <a:schemeClr val="tx1"/>
                        </a:solidFill>
                        <a:latin typeface="Arial" pitchFamily="34" charset="0"/>
                        <a:cs typeface="Arial" pitchFamily="34" charset="0"/>
                      </a:endParaRPr>
                    </a:p>
                  </a:txBody>
                  <a:tcPr>
                    <a:noFill/>
                  </a:tcPr>
                </a:tc>
                <a:tc hMerge="1">
                  <a:txBody>
                    <a:bodyPr/>
                    <a:lstStyle/>
                    <a:p>
                      <a:pPr marL="0" marR="0" lvl="0" indent="0" algn="l" defTabSz="1280160" rtl="0" eaLnBrk="1" fontAlgn="auto" latinLnBrk="0" hangingPunct="1">
                        <a:lnSpc>
                          <a:spcPct val="100000"/>
                        </a:lnSpc>
                        <a:spcBef>
                          <a:spcPts val="0"/>
                        </a:spcBef>
                        <a:spcAft>
                          <a:spcPts val="0"/>
                        </a:spcAft>
                        <a:buClrTx/>
                        <a:buSzTx/>
                        <a:buFontTx/>
                        <a:buNone/>
                        <a:tabLst/>
                        <a:defRPr/>
                      </a:pPr>
                      <a:endParaRPr lang="pl-PL" sz="600" b="0" dirty="0">
                        <a:solidFill>
                          <a:schemeClr val="tx1"/>
                        </a:solidFill>
                        <a:latin typeface="Arial" pitchFamily="34" charset="0"/>
                        <a:cs typeface="Arial" pitchFamily="34" charset="0"/>
                      </a:endParaRPr>
                    </a:p>
                  </a:txBody>
                  <a:tcPr>
                    <a:solidFill>
                      <a:schemeClr val="accent1"/>
                    </a:solidFill>
                  </a:tcPr>
                </a:tc>
                <a:extLst>
                  <a:ext uri="{0D108BD9-81ED-4DB2-BD59-A6C34878D82A}">
                    <a16:rowId xmlns:a16="http://schemas.microsoft.com/office/drawing/2014/main" val="371540785"/>
                  </a:ext>
                </a:extLst>
              </a:tr>
              <a:tr h="668545">
                <a:tc gridSpan="2">
                  <a:txBody>
                    <a:bodyPr/>
                    <a:lstStyle/>
                    <a:p>
                      <a:pPr algn="ctr"/>
                      <a:r>
                        <a:rPr lang="pl-PL" sz="1800" b="1" dirty="0">
                          <a:latin typeface="Arial" pitchFamily="34" charset="0"/>
                          <a:cs typeface="Arial" pitchFamily="34" charset="0"/>
                        </a:rPr>
                        <a:t>WARTOWNIK</a:t>
                      </a:r>
                    </a:p>
                    <a:p>
                      <a:pPr marL="0" marR="0" lvl="0" indent="0" algn="ctr" defTabSz="1280160" rtl="0" eaLnBrk="1" fontAlgn="auto" latinLnBrk="0" hangingPunct="1">
                        <a:lnSpc>
                          <a:spcPct val="100000"/>
                        </a:lnSpc>
                        <a:spcBef>
                          <a:spcPts val="0"/>
                        </a:spcBef>
                        <a:spcAft>
                          <a:spcPts val="0"/>
                        </a:spcAft>
                        <a:buClrTx/>
                        <a:buSzTx/>
                        <a:buFontTx/>
                        <a:buNone/>
                        <a:tabLst/>
                        <a:defRPr/>
                      </a:pPr>
                      <a:r>
                        <a:rPr lang="pl-PL" sz="1100" b="0" dirty="0">
                          <a:solidFill>
                            <a:schemeClr val="tx1"/>
                          </a:solidFill>
                          <a:latin typeface="Arial" pitchFamily="34" charset="0"/>
                          <a:cs typeface="Arial" pitchFamily="34" charset="0"/>
                        </a:rPr>
                        <a:t>(wyciąg</a:t>
                      </a:r>
                      <a:r>
                        <a:rPr lang="pl-PL" sz="1100" b="0" baseline="0" dirty="0">
                          <a:solidFill>
                            <a:schemeClr val="tx1"/>
                          </a:solidFill>
                          <a:latin typeface="Arial" pitchFamily="34" charset="0"/>
                          <a:cs typeface="Arial" pitchFamily="34" charset="0"/>
                        </a:rPr>
                        <a:t> z Regulaminu Ogólnego Żołnierza Wojska Polskiego)</a:t>
                      </a:r>
                      <a:endParaRPr lang="pl-PL" sz="1100" b="0" dirty="0">
                        <a:solidFill>
                          <a:schemeClr val="tx1"/>
                        </a:solidFill>
                        <a:latin typeface="Arial" pitchFamily="34" charset="0"/>
                        <a:cs typeface="Arial" pitchFamily="34" charset="0"/>
                      </a:endParaRPr>
                    </a:p>
                    <a:p>
                      <a:pPr algn="ctr"/>
                      <a:endParaRPr lang="pl-PL" sz="1400" b="1" dirty="0">
                        <a:latin typeface="Arial" pitchFamily="34" charset="0"/>
                        <a:cs typeface="Arial" pitchFamily="34" charset="0"/>
                      </a:endParaRPr>
                    </a:p>
                  </a:txBody>
                  <a:tcPr>
                    <a:noFill/>
                  </a:tcPr>
                </a:tc>
                <a:tc hMerge="1">
                  <a:txBody>
                    <a:bodyPr/>
                    <a:lstStyle/>
                    <a:p>
                      <a:endParaRPr lang="pl-PL"/>
                    </a:p>
                  </a:txBody>
                  <a:tcPr/>
                </a:tc>
                <a:extLst>
                  <a:ext uri="{0D108BD9-81ED-4DB2-BD59-A6C34878D82A}">
                    <a16:rowId xmlns:a16="http://schemas.microsoft.com/office/drawing/2014/main" val="3958841441"/>
                  </a:ext>
                </a:extLst>
              </a:tr>
              <a:tr h="225122">
                <a:tc>
                  <a:txBody>
                    <a:bodyPr/>
                    <a:lstStyle/>
                    <a:p>
                      <a:pPr algn="r"/>
                      <a:r>
                        <a:rPr lang="pl-PL" sz="1050" b="1" dirty="0">
                          <a:solidFill>
                            <a:schemeClr val="tx1"/>
                          </a:solidFill>
                          <a:latin typeface="Arial" panose="020B0604020202020204" pitchFamily="34" charset="0"/>
                          <a:cs typeface="Arial" panose="020B0604020202020204" pitchFamily="34" charset="0"/>
                        </a:rPr>
                        <a:t>277.</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50" dirty="0">
                          <a:latin typeface="Arial" pitchFamily="34" charset="0"/>
                          <a:cs typeface="Arial" pitchFamily="34" charset="0"/>
                        </a:rPr>
                        <a:t>Na wartownika wyznacza się żołnierza z korpusu szeregowych lub podoficerów. </a:t>
                      </a:r>
                    </a:p>
                  </a:txBody>
                  <a:tcPr>
                    <a:noFill/>
                  </a:tcPr>
                </a:tc>
                <a:extLst>
                  <a:ext uri="{0D108BD9-81ED-4DB2-BD59-A6C34878D82A}">
                    <a16:rowId xmlns:a16="http://schemas.microsoft.com/office/drawing/2014/main" val="2273228023"/>
                  </a:ext>
                </a:extLst>
              </a:tr>
              <a:tr h="368382">
                <a:tc>
                  <a:txBody>
                    <a:bodyPr/>
                    <a:lstStyle/>
                    <a:p>
                      <a:pPr algn="r"/>
                      <a:r>
                        <a:rPr lang="pl-PL" sz="1050" b="1" dirty="0">
                          <a:solidFill>
                            <a:schemeClr val="tx1"/>
                          </a:solidFill>
                          <a:latin typeface="Arial" panose="020B0604020202020204" pitchFamily="34" charset="0"/>
                          <a:cs typeface="Arial" panose="020B0604020202020204" pitchFamily="34" charset="0"/>
                        </a:rPr>
                        <a:t>278.</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50" dirty="0">
                          <a:latin typeface="Arial" pitchFamily="34" charset="0"/>
                          <a:cs typeface="Arial" pitchFamily="34" charset="0"/>
                        </a:rPr>
                        <a:t>Wartownik podlega dowódcy warty wewnętrznej (zastępcy dowódcy warty) oraz swemu rozprowadzającemu. </a:t>
                      </a:r>
                    </a:p>
                  </a:txBody>
                  <a:tcPr>
                    <a:noFill/>
                  </a:tcPr>
                </a:tc>
                <a:extLst>
                  <a:ext uri="{0D108BD9-81ED-4DB2-BD59-A6C34878D82A}">
                    <a16:rowId xmlns:a16="http://schemas.microsoft.com/office/drawing/2014/main" val="3940210237"/>
                  </a:ext>
                </a:extLst>
              </a:tr>
              <a:tr h="511642">
                <a:tc>
                  <a:txBody>
                    <a:bodyPr/>
                    <a:lstStyle/>
                    <a:p>
                      <a:pPr algn="r"/>
                      <a:r>
                        <a:rPr lang="pl-PL" sz="1050" b="1" dirty="0">
                          <a:solidFill>
                            <a:schemeClr val="tx1"/>
                          </a:solidFill>
                          <a:latin typeface="Arial" panose="020B0604020202020204" pitchFamily="34" charset="0"/>
                          <a:cs typeface="Arial" panose="020B0604020202020204" pitchFamily="34" charset="0"/>
                        </a:rPr>
                        <a:t>279.</a:t>
                      </a: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r>
                        <a:rPr lang="pl-PL" sz="1050" dirty="0">
                          <a:latin typeface="Arial" pitchFamily="34" charset="0"/>
                          <a:cs typeface="Arial" pitchFamily="34" charset="0"/>
                        </a:rPr>
                        <a:t>Na posterunku jest osobą mającą szczególne uprawnienia, w tym do wydawania rozkazów związanych z pełnieniem służby wartowniczej wszystkim osobom, z wyjątkiem swoich przełożonych ze składu warty.</a:t>
                      </a:r>
                    </a:p>
                  </a:txBody>
                  <a:tcPr>
                    <a:noFill/>
                  </a:tcPr>
                </a:tc>
                <a:extLst>
                  <a:ext uri="{0D108BD9-81ED-4DB2-BD59-A6C34878D82A}">
                    <a16:rowId xmlns:a16="http://schemas.microsoft.com/office/drawing/2014/main" val="3959157340"/>
                  </a:ext>
                </a:extLst>
              </a:tr>
              <a:tr h="6098769">
                <a:tc>
                  <a:txBody>
                    <a:bodyPr/>
                    <a:lstStyle/>
                    <a:p>
                      <a:pPr marL="0" marR="0" lvl="0" indent="0" algn="r" defTabSz="1280160" rtl="0" eaLnBrk="1" fontAlgn="auto" latinLnBrk="0" hangingPunct="1">
                        <a:lnSpc>
                          <a:spcPct val="100000"/>
                        </a:lnSpc>
                        <a:spcBef>
                          <a:spcPts val="0"/>
                        </a:spcBef>
                        <a:spcAft>
                          <a:spcPts val="0"/>
                        </a:spcAft>
                        <a:buClrTx/>
                        <a:buSzTx/>
                        <a:buFontTx/>
                        <a:buNone/>
                        <a:tabLst/>
                        <a:defRPr/>
                      </a:pPr>
                      <a:r>
                        <a:rPr lang="pl-PL" sz="1050" b="1" dirty="0">
                          <a:solidFill>
                            <a:schemeClr val="tx1"/>
                          </a:solidFill>
                          <a:latin typeface="Arial" panose="020B0604020202020204" pitchFamily="34" charset="0"/>
                          <a:cs typeface="Arial" panose="020B0604020202020204" pitchFamily="34" charset="0"/>
                        </a:rPr>
                        <a:t>280.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50" b="1" dirty="0">
                          <a:solidFill>
                            <a:schemeClr val="tx1"/>
                          </a:solidFill>
                          <a:latin typeface="Arial" panose="020B0604020202020204" pitchFamily="34" charset="0"/>
                          <a:cs typeface="Arial" panose="020B0604020202020204" pitchFamily="34" charset="0"/>
                        </a:rPr>
                        <a:t>281. </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50" b="1" dirty="0">
                          <a:solidFill>
                            <a:schemeClr val="tx1"/>
                          </a:solidFill>
                          <a:latin typeface="Arial" panose="020B0604020202020204" pitchFamily="34" charset="0"/>
                          <a:cs typeface="Arial" panose="020B0604020202020204" pitchFamily="34" charset="0"/>
                        </a:rPr>
                        <a:t>282.</a:t>
                      </a:r>
                    </a:p>
                    <a:p>
                      <a:pPr marL="0" marR="0" lvl="0" indent="0" algn="r" defTabSz="1280160" rtl="0" eaLnBrk="1" fontAlgn="auto" latinLnBrk="0" hangingPunct="1">
                        <a:lnSpc>
                          <a:spcPct val="100000"/>
                        </a:lnSpc>
                        <a:spcBef>
                          <a:spcPts val="0"/>
                        </a:spcBef>
                        <a:spcAft>
                          <a:spcPts val="0"/>
                        </a:spcAft>
                        <a:buClrTx/>
                        <a:buSzTx/>
                        <a:buFontTx/>
                        <a:buNone/>
                        <a:tabLst/>
                        <a:defRPr/>
                      </a:pPr>
                      <a:endParaRPr lang="pl-PL" sz="1050" b="1" dirty="0">
                        <a:solidFill>
                          <a:schemeClr val="tx1"/>
                        </a:solidFill>
                        <a:latin typeface="Arial" panose="020B0604020202020204" pitchFamily="34" charset="0"/>
                        <a:cs typeface="Arial" panose="020B0604020202020204" pitchFamily="34" charset="0"/>
                      </a:endParaRPr>
                    </a:p>
                    <a:p>
                      <a:pPr marL="0" marR="0" lvl="0" indent="0" algn="r" defTabSz="1280160" rtl="0" eaLnBrk="1" fontAlgn="auto" latinLnBrk="0" hangingPunct="1">
                        <a:lnSpc>
                          <a:spcPct val="100000"/>
                        </a:lnSpc>
                        <a:spcBef>
                          <a:spcPts val="0"/>
                        </a:spcBef>
                        <a:spcAft>
                          <a:spcPts val="0"/>
                        </a:spcAft>
                        <a:buClrTx/>
                        <a:buSzTx/>
                        <a:buFontTx/>
                        <a:buNone/>
                        <a:tabLst/>
                        <a:defRPr/>
                      </a:pPr>
                      <a:r>
                        <a:rPr lang="pl-PL" sz="1050" b="1" dirty="0">
                          <a:solidFill>
                            <a:schemeClr val="tx1"/>
                          </a:solidFill>
                          <a:latin typeface="Arial" panose="020B0604020202020204" pitchFamily="34" charset="0"/>
                          <a:cs typeface="Arial" panose="020B0604020202020204" pitchFamily="34" charset="0"/>
                        </a:rPr>
                        <a:t>283.</a:t>
                      </a:r>
                    </a:p>
                    <a:p>
                      <a:pPr algn="r"/>
                      <a:endParaRPr lang="pl-PL" sz="105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r>
                        <a:rPr lang="pl-PL" sz="1050" dirty="0">
                          <a:latin typeface="Arial" pitchFamily="34" charset="0"/>
                          <a:cs typeface="Arial" pitchFamily="34" charset="0"/>
                        </a:rPr>
                        <a:t>Wartownik na posterunku ma prawo:</a:t>
                      </a:r>
                    </a:p>
                    <a:p>
                      <a:pPr marL="228600" indent="-228600" algn="just">
                        <a:buFont typeface="+mj-lt"/>
                        <a:buAutoNum type="alphaLcParenR"/>
                      </a:pPr>
                      <a:r>
                        <a:rPr lang="pl-PL" sz="1050" dirty="0">
                          <a:latin typeface="Arial" pitchFamily="34" charset="0"/>
                          <a:cs typeface="Arial" pitchFamily="34" charset="0"/>
                        </a:rPr>
                        <a:t>oddalać się dla ratowania życia ludzkiego lub mienia, jednak na taką odległość, aby mógł nadal chronić powierzony mu posterunek;</a:t>
                      </a:r>
                    </a:p>
                    <a:p>
                      <a:pPr marL="228600" indent="-228600" algn="just">
                        <a:buFont typeface="+mj-lt"/>
                        <a:buAutoNum type="alphaLcParenR"/>
                      </a:pPr>
                      <a:r>
                        <a:rPr lang="pl-PL" sz="1050" dirty="0">
                          <a:latin typeface="Arial" pitchFamily="34" charset="0"/>
                          <a:cs typeface="Arial" pitchFamily="34" charset="0"/>
                        </a:rPr>
                        <a:t>odpowiadać tylko na pytania przełożonych, a także udzielać krótkich informacji innym osobom, jeżeli tak przewiduje tabela posterunków warty;</a:t>
                      </a:r>
                    </a:p>
                    <a:p>
                      <a:pPr marL="228600" indent="-228600" algn="just">
                        <a:buFont typeface="+mj-lt"/>
                        <a:buAutoNum type="alphaLcParenR"/>
                      </a:pPr>
                      <a:r>
                        <a:rPr lang="pl-PL" sz="1050" dirty="0">
                          <a:latin typeface="Arial" pitchFamily="34" charset="0"/>
                          <a:cs typeface="Arial" pitchFamily="34" charset="0"/>
                        </a:rPr>
                        <a:t>schronić się do miejsca określonego w tabeli posterunków</a:t>
                      </a:r>
                      <a:r>
                        <a:rPr lang="pl-PL" sz="1050" baseline="0" dirty="0">
                          <a:latin typeface="Arial" pitchFamily="34" charset="0"/>
                          <a:cs typeface="Arial" pitchFamily="34" charset="0"/>
                        </a:rPr>
                        <a:t> warty </a:t>
                      </a:r>
                      <a:r>
                        <a:rPr lang="pl-PL" sz="1050" dirty="0">
                          <a:latin typeface="Arial" pitchFamily="34" charset="0"/>
                          <a:cs typeface="Arial" pitchFamily="34" charset="0"/>
                        </a:rPr>
                        <a:t>(w razie niekorzystnych warunków atmosferycznych: deszcz, śnieg, itp.) – nie przerywając obserwacji ochranianego posterunku;</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1050" dirty="0">
                          <a:latin typeface="Arial" pitchFamily="34" charset="0"/>
                          <a:cs typeface="Arial" pitchFamily="34" charset="0"/>
                        </a:rPr>
                        <a:t>udzielać pomocy wartownikowi na sąsiednim posterunku, nie przerywając ochrony powierzonego mu posterunku;</a:t>
                      </a:r>
                    </a:p>
                    <a:p>
                      <a:pPr marL="228600" indent="-228600" algn="just">
                        <a:buFont typeface="+mj-lt"/>
                        <a:buAutoNum type="alphaLcParenR"/>
                      </a:pPr>
                      <a:r>
                        <a:rPr lang="pl-PL" sz="1050" dirty="0">
                          <a:latin typeface="Arial" pitchFamily="34" charset="0"/>
                          <a:cs typeface="Arial" pitchFamily="34" charset="0"/>
                        </a:rPr>
                        <a:t>spożywać płyny, które za zgodą oraz w sposób określony przez dowódcę</a:t>
                      </a:r>
                      <a:r>
                        <a:rPr lang="pl-PL" sz="1050" baseline="0" dirty="0">
                          <a:latin typeface="Arial" pitchFamily="34" charset="0"/>
                          <a:cs typeface="Arial" pitchFamily="34" charset="0"/>
                        </a:rPr>
                        <a:t> warty wewnętrznej może zabrać na posterunek</a:t>
                      </a:r>
                      <a:r>
                        <a:rPr lang="pl-PL" sz="1050" dirty="0">
                          <a:latin typeface="Arial" pitchFamily="34" charset="0"/>
                          <a:cs typeface="Arial" pitchFamily="34" charset="0"/>
                        </a:rPr>
                        <a:t>.</a:t>
                      </a:r>
                    </a:p>
                    <a:p>
                      <a:pPr algn="just"/>
                      <a:endParaRPr lang="pl-PL" sz="1050" dirty="0">
                        <a:latin typeface="Arial" pitchFamily="34" charset="0"/>
                        <a:cs typeface="Arial" pitchFamily="34" charset="0"/>
                      </a:endParaRPr>
                    </a:p>
                    <a:p>
                      <a:pPr algn="just"/>
                      <a:r>
                        <a:rPr lang="pl-PL" sz="1050" dirty="0">
                          <a:latin typeface="Arial" pitchFamily="34" charset="0"/>
                          <a:cs typeface="Arial" pitchFamily="34" charset="0"/>
                        </a:rPr>
                        <a:t>Wartownik na posterunku ma obowiązek:</a:t>
                      </a:r>
                    </a:p>
                    <a:p>
                      <a:pPr marL="228600" indent="-228600" algn="just">
                        <a:buFont typeface="+mj-lt"/>
                        <a:buAutoNum type="alphaLcParenR"/>
                      </a:pPr>
                      <a:r>
                        <a:rPr lang="pl-PL" sz="1050" dirty="0">
                          <a:latin typeface="Arial" pitchFamily="34" charset="0"/>
                          <a:cs typeface="Arial" pitchFamily="34" charset="0"/>
                        </a:rPr>
                        <a:t>czujnie strzec i zdecydowanie bronić powierzonego mu pod ochronę mienia (osób);</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1050" dirty="0">
                          <a:latin typeface="Arial" pitchFamily="34" charset="0"/>
                          <a:cs typeface="Arial" pitchFamily="34" charset="0"/>
                        </a:rPr>
                        <a:t>nie opuszczać samowolnie posterunku, zanim nie zostanie zmieniony lub zdjęty, choćby jego życiu zagrażało niebezpieczeństwo;</a:t>
                      </a:r>
                    </a:p>
                    <a:p>
                      <a:pPr marL="228600" marR="0" lvl="0" indent="-228600" algn="just" defTabSz="1280160" rtl="0" eaLnBrk="1" fontAlgn="auto" latinLnBrk="0" hangingPunct="1">
                        <a:lnSpc>
                          <a:spcPct val="100000"/>
                        </a:lnSpc>
                        <a:spcBef>
                          <a:spcPts val="0"/>
                        </a:spcBef>
                        <a:spcAft>
                          <a:spcPts val="0"/>
                        </a:spcAft>
                        <a:buClrTx/>
                        <a:buSzTx/>
                        <a:buFont typeface="+mj-lt"/>
                        <a:buAutoNum type="alphaLcParenR"/>
                        <a:tabLst/>
                        <a:defRPr/>
                      </a:pPr>
                      <a:r>
                        <a:rPr lang="pl-PL" sz="1050" dirty="0">
                          <a:latin typeface="Arial" pitchFamily="34" charset="0"/>
                          <a:cs typeface="Arial" pitchFamily="34" charset="0"/>
                        </a:rPr>
                        <a:t>nie dopuszczać – na odległość mniejszą niż podana w tabeli posterunków warty – żadnych osób, z wyjątkiem tych, którym podlega oraz osób im towarzyszących;</a:t>
                      </a:r>
                    </a:p>
                    <a:p>
                      <a:pPr marL="228600" indent="-228600" algn="just">
                        <a:buFont typeface="+mj-lt"/>
                        <a:buAutoNum type="alphaLcParenR"/>
                      </a:pPr>
                      <a:r>
                        <a:rPr lang="pl-PL" sz="1050" dirty="0">
                          <a:latin typeface="Arial" pitchFamily="34" charset="0"/>
                          <a:cs typeface="Arial" pitchFamily="34" charset="0"/>
                        </a:rPr>
                        <a:t>trzymać broń zabezpieczoną z dołączonym magazynkiem lub założoną taśmą </a:t>
                      </a:r>
                      <a:br>
                        <a:rPr lang="pl-PL" sz="1050" dirty="0">
                          <a:latin typeface="Arial" pitchFamily="34" charset="0"/>
                          <a:cs typeface="Arial" pitchFamily="34" charset="0"/>
                        </a:rPr>
                      </a:br>
                      <a:r>
                        <a:rPr lang="pl-PL" sz="1050" dirty="0">
                          <a:latin typeface="Arial" pitchFamily="34" charset="0"/>
                          <a:cs typeface="Arial" pitchFamily="34" charset="0"/>
                        </a:rPr>
                        <a:t>(bez wprowadzonego naboju do komory nabojowej) w położeniu określonym w tabeli posterunków warty i nikomu jej nie oddawać.</a:t>
                      </a:r>
                      <a:r>
                        <a:rPr lang="pl-PL" sz="1050" baseline="0" dirty="0">
                          <a:latin typeface="Arial" pitchFamily="34" charset="0"/>
                          <a:cs typeface="Arial" pitchFamily="34" charset="0"/>
                        </a:rPr>
                        <a:t> Jeżeli wprowadził nabój do komory nabojowej </a:t>
                      </a:r>
                      <a:br>
                        <a:rPr lang="pl-PL" sz="1050" baseline="0" dirty="0">
                          <a:latin typeface="Arial" pitchFamily="34" charset="0"/>
                          <a:cs typeface="Arial" pitchFamily="34" charset="0"/>
                        </a:rPr>
                      </a:br>
                      <a:r>
                        <a:rPr lang="pl-PL" sz="1050" baseline="0" dirty="0">
                          <a:latin typeface="Arial" pitchFamily="34" charset="0"/>
                          <a:cs typeface="Arial" pitchFamily="34" charset="0"/>
                        </a:rPr>
                        <a:t>i nie oddał strzału ma obowiązek doprowadzić broń do pierwotnego stanu;</a:t>
                      </a:r>
                      <a:endParaRPr lang="pl-PL" sz="1050" dirty="0">
                        <a:latin typeface="Arial" pitchFamily="34" charset="0"/>
                        <a:cs typeface="Arial" pitchFamily="34" charset="0"/>
                      </a:endParaRPr>
                    </a:p>
                    <a:p>
                      <a:pPr marL="228600" indent="-228600" algn="just">
                        <a:buFont typeface="+mj-lt"/>
                        <a:buAutoNum type="alphaLcParenR"/>
                      </a:pPr>
                      <a:r>
                        <a:rPr lang="pl-PL" sz="1050" dirty="0">
                          <a:latin typeface="Arial" pitchFamily="34" charset="0"/>
                          <a:cs typeface="Arial" pitchFamily="34" charset="0"/>
                        </a:rPr>
                        <a:t>używać lub wykorzystywać broń palną i środki przymusu bezpośredniego, zgodnie z ustawą </a:t>
                      </a:r>
                      <a:br>
                        <a:rPr lang="pl-PL" sz="1050" dirty="0">
                          <a:latin typeface="Arial" pitchFamily="34" charset="0"/>
                          <a:cs typeface="Arial" pitchFamily="34" charset="0"/>
                        </a:rPr>
                      </a:br>
                      <a:r>
                        <a:rPr lang="pl-PL" sz="1050" dirty="0">
                          <a:latin typeface="Arial" pitchFamily="34" charset="0"/>
                          <a:cs typeface="Arial" pitchFamily="34" charset="0"/>
                        </a:rPr>
                        <a:t>o środkach</a:t>
                      </a:r>
                      <a:r>
                        <a:rPr lang="pl-PL" sz="1050" baseline="0" dirty="0">
                          <a:latin typeface="Arial" pitchFamily="34" charset="0"/>
                          <a:cs typeface="Arial" pitchFamily="34" charset="0"/>
                        </a:rPr>
                        <a:t> przymusu bezpośredniego i broni palnej;</a:t>
                      </a:r>
                      <a:endParaRPr lang="pl-PL" sz="1050" dirty="0">
                        <a:latin typeface="Arial" pitchFamily="34" charset="0"/>
                        <a:cs typeface="Arial" pitchFamily="34" charset="0"/>
                      </a:endParaRPr>
                    </a:p>
                    <a:p>
                      <a:pPr marL="228600" indent="-228600" algn="just">
                        <a:buFont typeface="+mj-lt"/>
                        <a:buAutoNum type="alphaLcParenR"/>
                      </a:pPr>
                      <a:r>
                        <a:rPr lang="pl-PL" sz="1050" dirty="0">
                          <a:latin typeface="Arial" pitchFamily="34" charset="0"/>
                          <a:cs typeface="Arial" pitchFamily="34" charset="0"/>
                        </a:rPr>
                        <a:t>używać przydzielonych środków łączności i sygnalizacji, podręcznego sprzętu przeciwpożarowego zgodnie z instrukcją danego sprzętu;</a:t>
                      </a:r>
                    </a:p>
                    <a:p>
                      <a:pPr marL="228600" indent="-228600" algn="just">
                        <a:buFont typeface="+mj-lt"/>
                        <a:buAutoNum type="alphaLcParenR"/>
                      </a:pPr>
                      <a:r>
                        <a:rPr lang="pl-PL" sz="1050" dirty="0">
                          <a:latin typeface="Arial" pitchFamily="34" charset="0"/>
                          <a:cs typeface="Arial" pitchFamily="34" charset="0"/>
                        </a:rPr>
                        <a:t>przed wyjściem na posterunek zdeponować urządzenia do rejestracji obrazu i dźwięku, urządzenia telefoniczne i elektroniczne</a:t>
                      </a:r>
                      <a:r>
                        <a:rPr lang="pl-PL" sz="1050" baseline="0" dirty="0">
                          <a:latin typeface="Arial" pitchFamily="34" charset="0"/>
                          <a:cs typeface="Arial" pitchFamily="34" charset="0"/>
                        </a:rPr>
                        <a:t> (tj. telefon, smartfon, smartwatch, tablet, komputer przenośny, urządzenie do transmisji danych, lokalizator GPS, itp.).</a:t>
                      </a:r>
                    </a:p>
                    <a:p>
                      <a:pPr marL="0" indent="0" algn="just">
                        <a:buFont typeface="+mj-lt"/>
                        <a:buNone/>
                      </a:pPr>
                      <a:endParaRPr lang="pl-PL" sz="1050" baseline="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r>
                        <a:rPr lang="pl-PL" sz="1050" dirty="0">
                          <a:latin typeface="Arial" pitchFamily="34" charset="0"/>
                          <a:cs typeface="Arial" pitchFamily="34" charset="0"/>
                        </a:rPr>
                        <a:t>Szczegółowe obowiązki wartownika na danym posterunku określa tabela posterunków warty.</a:t>
                      </a: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50" dirty="0">
                        <a:latin typeface="Arial" pitchFamily="34" charset="0"/>
                        <a:cs typeface="Arial" pitchFamily="34" charset="0"/>
                      </a:endParaRPr>
                    </a:p>
                    <a:p>
                      <a:pPr algn="just"/>
                      <a:r>
                        <a:rPr lang="pl-PL" sz="1050" dirty="0">
                          <a:latin typeface="Arial" pitchFamily="34" charset="0"/>
                          <a:cs typeface="Arial" pitchFamily="34" charset="0"/>
                        </a:rPr>
                        <a:t>Wartownik wywołuje dowódcę warty wewnętrznej za pomocą środków łączności lub sygnalizacji, </a:t>
                      </a:r>
                      <a:br>
                        <a:rPr lang="pl-PL" sz="1050" dirty="0">
                          <a:latin typeface="Arial" pitchFamily="34" charset="0"/>
                          <a:cs typeface="Arial" pitchFamily="34" charset="0"/>
                        </a:rPr>
                      </a:br>
                      <a:r>
                        <a:rPr lang="pl-PL" sz="1050" dirty="0">
                          <a:latin typeface="Arial" pitchFamily="34" charset="0"/>
                          <a:cs typeface="Arial" pitchFamily="34" charset="0"/>
                        </a:rPr>
                        <a:t>a w razie ich niesprawności – poprzez oddanie strzału w bezpiecznym kierunku, w następujących przypadkach:</a:t>
                      </a:r>
                    </a:p>
                    <a:p>
                      <a:pPr marL="228600" indent="-228600" algn="just">
                        <a:buFont typeface="+mj-lt"/>
                        <a:buAutoNum type="alphaLcParenR"/>
                      </a:pPr>
                      <a:r>
                        <a:rPr lang="pl-PL" sz="1050" dirty="0">
                          <a:latin typeface="Arial" pitchFamily="34" charset="0"/>
                          <a:cs typeface="Arial" pitchFamily="34" charset="0"/>
                        </a:rPr>
                        <a:t>napadu na posterunek lub wartownika;</a:t>
                      </a:r>
                    </a:p>
                    <a:p>
                      <a:pPr marL="228600" indent="-228600" algn="just">
                        <a:buFont typeface="+mj-lt"/>
                        <a:buAutoNum type="alphaLcParenR"/>
                      </a:pPr>
                      <a:r>
                        <a:rPr lang="pl-PL" sz="1050" kern="1200" dirty="0">
                          <a:solidFill>
                            <a:schemeClr val="dk1"/>
                          </a:solidFill>
                          <a:latin typeface="Arial" pitchFamily="34" charset="0"/>
                          <a:ea typeface="+mn-ea"/>
                          <a:cs typeface="Arial" pitchFamily="34" charset="0"/>
                        </a:rPr>
                        <a:t>Zatrzymania osoby nieuprawnionej w obrębie posterunku;</a:t>
                      </a:r>
                    </a:p>
                    <a:p>
                      <a:pPr marL="228600" indent="-228600" algn="just">
                        <a:buFont typeface="+mj-lt"/>
                        <a:buAutoNum type="alphaLcParenR"/>
                      </a:pPr>
                      <a:r>
                        <a:rPr lang="pl-PL" sz="1050" dirty="0">
                          <a:latin typeface="Arial" pitchFamily="34" charset="0"/>
                          <a:cs typeface="Arial" pitchFamily="34" charset="0"/>
                        </a:rPr>
                        <a:t>Utraty zdolności do pełnienia służby wartowniczej.</a:t>
                      </a:r>
                    </a:p>
                    <a:p>
                      <a:pPr marL="0" indent="0" algn="just">
                        <a:buFont typeface="+mj-lt"/>
                        <a:buNone/>
                      </a:pPr>
                      <a:endParaRPr lang="pl-PL" sz="1050" dirty="0">
                        <a:latin typeface="Arial" pitchFamily="34" charset="0"/>
                        <a:cs typeface="Arial" pitchFamily="34" charset="0"/>
                      </a:endParaRPr>
                    </a:p>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50" dirty="0">
                        <a:latin typeface="Arial" pitchFamily="34" charset="0"/>
                        <a:cs typeface="Arial" pitchFamily="34" charset="0"/>
                      </a:endParaRPr>
                    </a:p>
                    <a:p>
                      <a:pPr marL="0" indent="0" algn="just">
                        <a:buFont typeface="+mj-lt"/>
                        <a:buNone/>
                      </a:pPr>
                      <a:endParaRPr lang="pl-PL" sz="1050" dirty="0">
                        <a:latin typeface="Arial" pitchFamily="34" charset="0"/>
                        <a:cs typeface="Arial" pitchFamily="34" charset="0"/>
                      </a:endParaRPr>
                    </a:p>
                  </a:txBody>
                  <a:tcPr>
                    <a:noFill/>
                  </a:tcPr>
                </a:tc>
                <a:extLst>
                  <a:ext uri="{0D108BD9-81ED-4DB2-BD59-A6C34878D82A}">
                    <a16:rowId xmlns:a16="http://schemas.microsoft.com/office/drawing/2014/main" val="2720480812"/>
                  </a:ext>
                </a:extLst>
              </a:tr>
              <a:tr h="218300">
                <a:tc>
                  <a:txBody>
                    <a:bodyPr/>
                    <a:lstStyle/>
                    <a:p>
                      <a:pPr algn="r"/>
                      <a:endParaRPr lang="pl-PL" sz="9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1784517854"/>
                  </a:ext>
                </a:extLst>
              </a:tr>
              <a:tr h="218300">
                <a:tc>
                  <a:txBody>
                    <a:bodyPr/>
                    <a:lstStyle/>
                    <a:p>
                      <a:pPr algn="r"/>
                      <a:endParaRPr lang="pl-PL" sz="9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3096909353"/>
                  </a:ext>
                </a:extLst>
              </a:tr>
              <a:tr h="218300">
                <a:tc>
                  <a:txBody>
                    <a:bodyPr/>
                    <a:lstStyle/>
                    <a:p>
                      <a:pPr algn="r"/>
                      <a:endParaRPr lang="pl-PL" sz="900" b="1" dirty="0">
                        <a:solidFill>
                          <a:schemeClr val="tx1"/>
                        </a:solidFill>
                        <a:latin typeface="Arial" panose="020B0604020202020204" pitchFamily="34" charset="0"/>
                        <a:cs typeface="Arial" panose="020B0604020202020204" pitchFamily="34" charset="0"/>
                      </a:endParaRPr>
                    </a:p>
                  </a:txBody>
                  <a:tcPr>
                    <a:noFill/>
                  </a:tcPr>
                </a:tc>
                <a:tc>
                  <a:txBody>
                    <a:bodyPr/>
                    <a:lstStyle/>
                    <a:p>
                      <a:pPr marL="0" marR="0" lvl="0" indent="0" algn="just" defTabSz="1280160" rtl="0" eaLnBrk="1" fontAlgn="auto" latinLnBrk="0" hangingPunct="1">
                        <a:lnSpc>
                          <a:spcPct val="100000"/>
                        </a:lnSpc>
                        <a:spcBef>
                          <a:spcPts val="0"/>
                        </a:spcBef>
                        <a:spcAft>
                          <a:spcPts val="0"/>
                        </a:spcAft>
                        <a:buClrTx/>
                        <a:buSzTx/>
                        <a:buFontTx/>
                        <a:buNone/>
                        <a:tabLst/>
                        <a:defRPr/>
                      </a:pPr>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3008084595"/>
                  </a:ext>
                </a:extLst>
              </a:tr>
              <a:tr h="516081">
                <a:tc>
                  <a:txBody>
                    <a:bodyPr/>
                    <a:lstStyle/>
                    <a:p>
                      <a:pPr algn="r"/>
                      <a:endParaRPr lang="pl-PL" sz="900" b="1" dirty="0">
                        <a:solidFill>
                          <a:schemeClr val="tx1"/>
                        </a:solidFill>
                        <a:latin typeface="Arial" panose="020B0604020202020204" pitchFamily="34" charset="0"/>
                        <a:cs typeface="Arial" panose="020B0604020202020204" pitchFamily="34" charset="0"/>
                      </a:endParaRPr>
                    </a:p>
                  </a:txBody>
                  <a:tcPr>
                    <a:noFill/>
                  </a:tcPr>
                </a:tc>
                <a:tc>
                  <a:txBody>
                    <a:bodyPr/>
                    <a:lstStyle/>
                    <a:p>
                      <a:pPr algn="just"/>
                      <a:endParaRPr lang="pl-PL" sz="1000" dirty="0">
                        <a:latin typeface="Arial" pitchFamily="34" charset="0"/>
                        <a:cs typeface="Arial" pitchFamily="34" charset="0"/>
                      </a:endParaRPr>
                    </a:p>
                  </a:txBody>
                  <a:tcPr>
                    <a:noFill/>
                  </a:tcPr>
                </a:tc>
                <a:extLst>
                  <a:ext uri="{0D108BD9-81ED-4DB2-BD59-A6C34878D82A}">
                    <a16:rowId xmlns:a16="http://schemas.microsoft.com/office/drawing/2014/main" val="1132059779"/>
                  </a:ext>
                </a:extLst>
              </a:tr>
            </a:tbl>
          </a:graphicData>
        </a:graphic>
      </p:graphicFrame>
      <p:sp>
        <p:nvSpPr>
          <p:cNvPr id="13" name="Prostokąt 12"/>
          <p:cNvSpPr/>
          <p:nvPr/>
        </p:nvSpPr>
        <p:spPr>
          <a:xfrm>
            <a:off x="4216016" y="11637650"/>
            <a:ext cx="1520688" cy="406752"/>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90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sp>
        <p:nvSpPr>
          <p:cNvPr id="14" name="Prostokąt 13"/>
          <p:cNvSpPr/>
          <p:nvPr/>
        </p:nvSpPr>
        <p:spPr>
          <a:xfrm rot="16200000">
            <a:off x="8180383" y="6472808"/>
            <a:ext cx="1174659" cy="301377"/>
          </a:xfrm>
          <a:prstGeom prst="rect">
            <a:avLst/>
          </a:prstGeom>
          <a:noFill/>
          <a:ln w="50800" cap="flat" cmpd="sng" algn="ctr">
            <a:noFill/>
            <a:prstDash val="solid"/>
            <a:miter lim="800000"/>
          </a:ln>
          <a:effectLst/>
        </p:spPr>
        <p:txBody>
          <a:bodyPr rot="0" spcFirstLastPara="0" vert="horz" wrap="square" lIns="38576" tIns="19288" rIns="38576" bIns="19288" numCol="1" spcCol="0" rtlCol="0" fromWordArt="0" anchor="ctr" anchorCtr="0" forceAA="0" compatLnSpc="1">
            <a:prstTxWarp prst="textNoShape">
              <a:avLst/>
            </a:prstTxWarp>
            <a:noAutofit/>
          </a:bodyPr>
          <a:lstStyle/>
          <a:p>
            <a:pPr algn="ctr">
              <a:lnSpc>
                <a:spcPct val="115000"/>
              </a:lnSpc>
            </a:pPr>
            <a:r>
              <a:rPr lang="pl-PL" sz="2531" b="1" dirty="0">
                <a:ln w="9525" cap="rnd" cmpd="sng" algn="ctr">
                  <a:solidFill>
                    <a:srgbClr val="000000"/>
                  </a:solidFill>
                  <a:prstDash val="solid"/>
                  <a:bevel/>
                </a:ln>
                <a:latin typeface="Arial" panose="020B0604020202020204" pitchFamily="34" charset="0"/>
                <a:ea typeface="Calibri" panose="020F0502020204030204" pitchFamily="34" charset="0"/>
                <a:cs typeface="Times New Roman" panose="02020603050405020304" pitchFamily="18" charset="0"/>
              </a:rPr>
              <a:t>120 cm </a:t>
            </a:r>
            <a:endParaRPr lang="pl-PL" sz="253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5"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080" y="1216224"/>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1225892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rostokąt 3"/>
          <p:cNvSpPr/>
          <p:nvPr/>
        </p:nvSpPr>
        <p:spPr>
          <a:xfrm>
            <a:off x="1300140" y="1114387"/>
            <a:ext cx="7072361" cy="1035851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cxnSp>
        <p:nvCxnSpPr>
          <p:cNvPr id="7" name="Łącznik prosty 6"/>
          <p:cNvCxnSpPr/>
          <p:nvPr/>
        </p:nvCxnSpPr>
        <p:spPr>
          <a:xfrm>
            <a:off x="8372501" y="111438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Łącznik prosty 8"/>
          <p:cNvCxnSpPr/>
          <p:nvPr/>
        </p:nvCxnSpPr>
        <p:spPr>
          <a:xfrm>
            <a:off x="8372501" y="11472898"/>
            <a:ext cx="642942"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Łącznik prosty 11"/>
          <p:cNvCxnSpPr/>
          <p:nvPr/>
        </p:nvCxnSpPr>
        <p:spPr>
          <a:xfrm rot="5400000">
            <a:off x="8087543"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Łącznik prosty 15"/>
          <p:cNvCxnSpPr/>
          <p:nvPr/>
        </p:nvCxnSpPr>
        <p:spPr>
          <a:xfrm rot="5400000">
            <a:off x="1015180" y="11757856"/>
            <a:ext cx="571504" cy="1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Łącznik prosty 17"/>
          <p:cNvCxnSpPr/>
          <p:nvPr/>
        </p:nvCxnSpPr>
        <p:spPr>
          <a:xfrm>
            <a:off x="1300140" y="12044402"/>
            <a:ext cx="7072361"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0" name="Łącznik prosty 19"/>
          <p:cNvCxnSpPr/>
          <p:nvPr/>
        </p:nvCxnSpPr>
        <p:spPr>
          <a:xfrm rot="5400000" flipH="1" flipV="1">
            <a:off x="3836187" y="6293643"/>
            <a:ext cx="10358510" cy="1589"/>
          </a:xfrm>
          <a:prstGeom prst="line">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5" name="Tabela 4"/>
          <p:cNvGraphicFramePr>
            <a:graphicFrameLocks noGrp="1"/>
          </p:cNvGraphicFramePr>
          <p:nvPr>
            <p:extLst>
              <p:ext uri="{D42A27DB-BD31-4B8C-83A1-F6EECF244321}">
                <p14:modId xmlns:p14="http://schemas.microsoft.com/office/powerpoint/2010/main" val="4087327596"/>
              </p:ext>
            </p:extLst>
          </p:nvPr>
        </p:nvGraphicFramePr>
        <p:xfrm>
          <a:off x="1488232" y="2346143"/>
          <a:ext cx="1494345" cy="8522209"/>
        </p:xfrm>
        <a:graphic>
          <a:graphicData uri="http://schemas.openxmlformats.org/drawingml/2006/table">
            <a:tbl>
              <a:tblPr firstRow="1" bandRow="1">
                <a:tableStyleId>{5C22544A-7EE6-4342-B048-85BDC9FD1C3A}</a:tableStyleId>
              </a:tblPr>
              <a:tblGrid>
                <a:gridCol w="1494345">
                  <a:extLst>
                    <a:ext uri="{9D8B030D-6E8A-4147-A177-3AD203B41FA5}">
                      <a16:colId xmlns:a16="http://schemas.microsoft.com/office/drawing/2014/main" val="3210592989"/>
                    </a:ext>
                  </a:extLst>
                </a:gridCol>
              </a:tblGrid>
              <a:tr h="1115569">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POSTERUNEK RUCHOMY</a:t>
                      </a:r>
                      <a:r>
                        <a:rPr lang="pl-PL" sz="1100" b="1" kern="1200" baseline="0" dirty="0">
                          <a:solidFill>
                            <a:schemeClr val="lt1"/>
                          </a:solidFill>
                          <a:effectLst/>
                          <a:latin typeface="Arial" panose="020B0604020202020204" pitchFamily="34" charset="0"/>
                          <a:ea typeface="+mn-ea"/>
                          <a:cs typeface="Arial" panose="020B0604020202020204" pitchFamily="34" charset="0"/>
                        </a:rPr>
                        <a:t> NR 1</a:t>
                      </a:r>
                      <a:r>
                        <a:rPr lang="pl-PL" sz="1100" b="1" kern="1200" dirty="0">
                          <a:solidFill>
                            <a:schemeClr val="lt1"/>
                          </a:solidFill>
                          <a:effectLst/>
                          <a:latin typeface="Arial" panose="020B0604020202020204" pitchFamily="34" charset="0"/>
                          <a:ea typeface="+mn-ea"/>
                          <a:cs typeface="Arial" panose="020B0604020202020204" pitchFamily="34" charset="0"/>
                        </a:rPr>
                        <a:t> oraz obiekty i urządzenia podlegające</a:t>
                      </a:r>
                      <a:r>
                        <a:rPr lang="pl-PL" sz="1100" b="1" kern="1200" baseline="0" dirty="0">
                          <a:solidFill>
                            <a:schemeClr val="lt1"/>
                          </a:solidFill>
                          <a:effectLst/>
                          <a:latin typeface="Arial" panose="020B0604020202020204" pitchFamily="34" charset="0"/>
                          <a:ea typeface="+mn-ea"/>
                          <a:cs typeface="Arial" panose="020B0604020202020204" pitchFamily="34" charset="0"/>
                        </a:rPr>
                        <a:t> </a:t>
                      </a:r>
                      <a:r>
                        <a:rPr lang="pl-PL" sz="1100" b="1" kern="1200" dirty="0">
                          <a:solidFill>
                            <a:schemeClr val="lt1"/>
                          </a:solidFill>
                          <a:effectLst/>
                          <a:latin typeface="Arial" panose="020B0604020202020204" pitchFamily="34" charset="0"/>
                          <a:ea typeface="+mn-ea"/>
                          <a:cs typeface="Arial" panose="020B0604020202020204" pitchFamily="34" charset="0"/>
                        </a:rPr>
                        <a:t>ochronie</a:t>
                      </a:r>
                      <a:endParaRPr lang="pl-PL" sz="900" dirty="0">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6827520">
                <a:tc>
                  <a:txBody>
                    <a:bodyPr/>
                    <a:lstStyle/>
                    <a:p>
                      <a:pPr algn="just">
                        <a:lnSpc>
                          <a:spcPct val="100000"/>
                        </a:lnSpc>
                        <a:spcAft>
                          <a:spcPts val="0"/>
                        </a:spcAft>
                      </a:pPr>
                      <a:r>
                        <a:rPr lang="pl-PL" sz="900" b="1" dirty="0">
                          <a:effectLst/>
                          <a:latin typeface="Arial" panose="020B0604020202020204" pitchFamily="34" charset="0"/>
                          <a:cs typeface="Arial" panose="020B0604020202020204" pitchFamily="34" charset="0"/>
                        </a:rPr>
                        <a:t>POSTERUNEK</a:t>
                      </a:r>
                      <a:r>
                        <a:rPr lang="pl-PL" sz="900" b="1" baseline="0" dirty="0">
                          <a:effectLst/>
                          <a:latin typeface="Arial" panose="020B0604020202020204" pitchFamily="34" charset="0"/>
                          <a:cs typeface="Arial" panose="020B0604020202020204" pitchFamily="34" charset="0"/>
                        </a:rPr>
                        <a:t> NR 1</a:t>
                      </a:r>
                      <a:endParaRPr lang="pl-PL" sz="900" b="1" dirty="0">
                        <a:effectLst/>
                        <a:latin typeface="Arial" panose="020B0604020202020204" pitchFamily="34" charset="0"/>
                        <a:cs typeface="Times New Roman" panose="02020603050405020304" pitchFamily="18" charset="0"/>
                      </a:endParaRPr>
                    </a:p>
                    <a:p>
                      <a:pPr algn="just">
                        <a:lnSpc>
                          <a:spcPct val="100000"/>
                        </a:lnSpc>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Posterunek</a:t>
                      </a:r>
                      <a:r>
                        <a:rPr lang="pl-PL" sz="900" baseline="0" dirty="0">
                          <a:effectLst/>
                          <a:latin typeface="Arial" panose="020B0604020202020204" pitchFamily="34" charset="0"/>
                          <a:ea typeface="Times New Roman" panose="02020603050405020304" pitchFamily="18" charset="0"/>
                          <a:cs typeface="Arial" panose="020B0604020202020204" pitchFamily="34" charset="0"/>
                        </a:rPr>
                        <a:t> nr 1 całodobowy, stały, zewnętrzny, ochronny, dwuzmienny, </a:t>
                      </a: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r>
                        <a:rPr lang="pl-PL" sz="900" b="1" dirty="0">
                          <a:effectLst/>
                          <a:latin typeface="Arial" panose="020B0604020202020204" pitchFamily="34" charset="0"/>
                          <a:ea typeface="Times New Roman" panose="02020603050405020304" pitchFamily="18" charset="0"/>
                          <a:cs typeface="Arial" panose="020B0604020202020204" pitchFamily="34" charset="0"/>
                        </a:rPr>
                        <a:t>TRASA PATROLOWANIA:</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r>
                        <a:rPr lang="pl-PL" sz="900" baseline="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Dookoła budynku nr 16 wielobranżowych magazynów 15WOG oraz w kierunku garażu nr 17.</a:t>
                      </a:r>
                    </a:p>
                    <a:p>
                      <a:pPr algn="just">
                        <a:lnSpc>
                          <a:spcPct val="100000"/>
                        </a:lnSpc>
                        <a:spcAft>
                          <a:spcPts val="0"/>
                        </a:spcAft>
                      </a:pP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endParaRPr lang="pl-PL" sz="900" b="1" dirty="0">
                        <a:effectLst/>
                        <a:latin typeface="Arial" panose="020B0604020202020204" pitchFamily="34" charset="0"/>
                        <a:ea typeface="Times New Roman" panose="02020603050405020304" pitchFamily="18" charset="0"/>
                        <a:cs typeface="Arial" panose="020B0604020202020204" pitchFamily="34" charset="0"/>
                      </a:endParaRPr>
                    </a:p>
                    <a:p>
                      <a:pPr algn="just">
                        <a:lnSpc>
                          <a:spcPct val="100000"/>
                        </a:lnSpc>
                        <a:spcAft>
                          <a:spcPts val="0"/>
                        </a:spcAft>
                      </a:pPr>
                      <a:r>
                        <a:rPr lang="pl-PL" sz="900" b="1" dirty="0">
                          <a:effectLst/>
                          <a:latin typeface="Arial" panose="020B0604020202020204" pitchFamily="34" charset="0"/>
                          <a:ea typeface="Times New Roman" panose="02020603050405020304" pitchFamily="18" charset="0"/>
                          <a:cs typeface="Arial" panose="020B0604020202020204" pitchFamily="34" charset="0"/>
                        </a:rPr>
                        <a:t>OCHRONIE</a:t>
                      </a:r>
                      <a:r>
                        <a:rPr lang="pl-PL" sz="900" b="1" baseline="0" dirty="0">
                          <a:effectLst/>
                          <a:latin typeface="Arial" panose="020B0604020202020204" pitchFamily="34" charset="0"/>
                          <a:ea typeface="Times New Roman" panose="02020603050405020304" pitchFamily="18" charset="0"/>
                          <a:cs typeface="Arial" panose="020B0604020202020204" pitchFamily="34" charset="0"/>
                        </a:rPr>
                        <a:t> I </a:t>
                      </a:r>
                      <a:r>
                        <a:rPr lang="pl-PL" sz="900" b="1" dirty="0">
                          <a:effectLst/>
                          <a:latin typeface="Arial" panose="020B0604020202020204" pitchFamily="34" charset="0"/>
                          <a:ea typeface="Times New Roman" panose="02020603050405020304" pitchFamily="18" charset="0"/>
                          <a:cs typeface="Arial" panose="020B0604020202020204" pitchFamily="34" charset="0"/>
                        </a:rPr>
                        <a:t>SPRAWDZENIU  PODLEGAJĄ:</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r>
                        <a:rPr lang="pl-PL" sz="900" dirty="0">
                          <a:effectLst/>
                          <a:latin typeface="Arial" panose="020B0604020202020204" pitchFamily="34" charset="0"/>
                          <a:ea typeface="Times New Roman" panose="02020603050405020304" pitchFamily="18" charset="0"/>
                          <a:cs typeface="Times New Roman" panose="02020603050405020304" pitchFamily="18" charset="0"/>
                        </a:rPr>
                        <a:t>Magazyny branżowe 15WOG znajdujące</a:t>
                      </a: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się w </a:t>
                      </a:r>
                      <a:r>
                        <a:rPr lang="pl-PL" sz="900" dirty="0">
                          <a:effectLst/>
                          <a:latin typeface="Arial" panose="020B0604020202020204" pitchFamily="34" charset="0"/>
                          <a:ea typeface="Times New Roman" panose="02020603050405020304" pitchFamily="18" charset="0"/>
                          <a:cs typeface="Times New Roman" panose="02020603050405020304" pitchFamily="18" charset="0"/>
                        </a:rPr>
                        <a:t>bud. nr 16 (</a:t>
                      </a: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mag. uzbrojenia UB i ZW, mag. środków bojowych, mag. środków ćwiczebnych, mag. inż.-sap/OPCHEM, mag. czołg.-sam., mag. łączności</a:t>
                      </a:r>
                      <a:r>
                        <a:rPr lang="pl-PL" sz="900" dirty="0">
                          <a:effectLst/>
                          <a:latin typeface="Arial" panose="020B0604020202020204" pitchFamily="34" charset="0"/>
                          <a:ea typeface="Times New Roman" panose="02020603050405020304" pitchFamily="18" charset="0"/>
                          <a:cs typeface="Times New Roman" panose="02020603050405020304" pitchFamily="18" charset="0"/>
                        </a:rPr>
                        <a:t>) garaż</a:t>
                      </a: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nr 17, </a:t>
                      </a:r>
                      <a:r>
                        <a:rPr lang="pl-PL" sz="900" baseline="0" dirty="0" err="1">
                          <a:effectLst/>
                          <a:latin typeface="Arial" panose="020B0604020202020204" pitchFamily="34" charset="0"/>
                          <a:ea typeface="Times New Roman" panose="02020603050405020304" pitchFamily="18" charset="0"/>
                          <a:cs typeface="Times New Roman" panose="02020603050405020304" pitchFamily="18" charset="0"/>
                        </a:rPr>
                        <a:t>SpW</a:t>
                      </a:r>
                      <a:r>
                        <a:rPr lang="pl-PL" sz="900" baseline="0" dirty="0">
                          <a:effectLst/>
                          <a:latin typeface="Arial" panose="020B0604020202020204" pitchFamily="34" charset="0"/>
                          <a:ea typeface="Times New Roman" panose="02020603050405020304" pitchFamily="18" charset="0"/>
                          <a:cs typeface="Times New Roman" panose="02020603050405020304" pitchFamily="18" charset="0"/>
                        </a:rPr>
                        <a:t> zabezpieczony, oplombowany, budka wartownicza, radiotelefon, telefon, sprzęt gaśniczy radiotelefon, ogrodzenie zewnętrzne w rejonie posterunku.</a:t>
                      </a: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just">
                        <a:lnSpc>
                          <a:spcPct val="100000"/>
                        </a:lnSpc>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l">
                        <a:lnSpc>
                          <a:spcPct val="100000"/>
                        </a:lnSpc>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O</a:t>
                      </a:r>
                      <a:r>
                        <a:rPr lang="pl-PL" sz="900" baseline="0" dirty="0">
                          <a:effectLst/>
                          <a:latin typeface="Arial" panose="020B0604020202020204" pitchFamily="34" charset="0"/>
                          <a:ea typeface="Times New Roman" panose="02020603050405020304" pitchFamily="18" charset="0"/>
                          <a:cs typeface="Arial" panose="020B0604020202020204" pitchFamily="34" charset="0"/>
                        </a:rPr>
                        <a:t> </a:t>
                      </a:r>
                      <a:r>
                        <a:rPr lang="pl-PL" sz="900" dirty="0">
                          <a:effectLst/>
                          <a:latin typeface="Arial" panose="020B0604020202020204" pitchFamily="34" charset="0"/>
                          <a:ea typeface="Times New Roman" panose="02020603050405020304" pitchFamily="18" charset="0"/>
                          <a:cs typeface="Arial" panose="020B0604020202020204" pitchFamily="34" charset="0"/>
                        </a:rPr>
                        <a:t>stwierdzonych niedociągnięciach melduje dowódcy warty za pomocą środków łączności.</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4" name="Tabela 13"/>
          <p:cNvGraphicFramePr>
            <a:graphicFrameLocks noGrp="1"/>
          </p:cNvGraphicFramePr>
          <p:nvPr>
            <p:extLst>
              <p:ext uri="{D42A27DB-BD31-4B8C-83A1-F6EECF244321}">
                <p14:modId xmlns:p14="http://schemas.microsoft.com/office/powerpoint/2010/main" val="2733870925"/>
              </p:ext>
            </p:extLst>
          </p:nvPr>
        </p:nvGraphicFramePr>
        <p:xfrm>
          <a:off x="2984166" y="2368352"/>
          <a:ext cx="4192698" cy="9059868"/>
        </p:xfrm>
        <a:graphic>
          <a:graphicData uri="http://schemas.openxmlformats.org/drawingml/2006/table">
            <a:tbl>
              <a:tblPr firstRow="1" bandRow="1">
                <a:tableStyleId>{5C22544A-7EE6-4342-B048-85BDC9FD1C3A}</a:tableStyleId>
              </a:tblPr>
              <a:tblGrid>
                <a:gridCol w="4192698">
                  <a:extLst>
                    <a:ext uri="{9D8B030D-6E8A-4147-A177-3AD203B41FA5}">
                      <a16:colId xmlns:a16="http://schemas.microsoft.com/office/drawing/2014/main" val="3210592989"/>
                    </a:ext>
                  </a:extLst>
                </a:gridCol>
              </a:tblGrid>
              <a:tr h="510228">
                <a:tc>
                  <a:txBody>
                    <a:bodyPr/>
                    <a:lstStyle/>
                    <a:p>
                      <a:pPr algn="ctr"/>
                      <a:r>
                        <a:rPr lang="pl-PL" sz="1900" b="1" kern="1200" dirty="0">
                          <a:ln>
                            <a:noFill/>
                          </a:ln>
                          <a:solidFill>
                            <a:schemeClr val="lt1"/>
                          </a:solidFill>
                          <a:effectLst/>
                          <a:latin typeface="Arial" panose="020B0604020202020204" pitchFamily="34" charset="0"/>
                          <a:ea typeface="+mn-ea"/>
                          <a:cs typeface="Arial" panose="020B0604020202020204" pitchFamily="34" charset="0"/>
                        </a:rPr>
                        <a:t>OBOWIĄZKI</a:t>
                      </a:r>
                      <a:endParaRPr lang="pl-PL" sz="1900" dirty="0">
                        <a:ln>
                          <a:noFill/>
                        </a:ln>
                        <a:latin typeface="Arial" panose="020B0604020202020204" pitchFamily="34" charset="0"/>
                        <a:cs typeface="Arial" panose="020B0604020202020204" pitchFamily="34" charset="0"/>
                      </a:endParaRPr>
                    </a:p>
                  </a:txBody>
                  <a:tcPr marL="91441" marR="91441" anchor="ctr">
                    <a:solidFill>
                      <a:schemeClr val="accent1"/>
                    </a:solidFill>
                  </a:tcPr>
                </a:tc>
                <a:extLst>
                  <a:ext uri="{0D108BD9-81ED-4DB2-BD59-A6C34878D82A}">
                    <a16:rowId xmlns:a16="http://schemas.microsoft.com/office/drawing/2014/main" val="649227485"/>
                  </a:ext>
                </a:extLst>
              </a:tr>
              <a:tr h="8418764">
                <a:tc>
                  <a:txBody>
                    <a:bodyPr/>
                    <a:lstStyle/>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Służbę pełnić z bronią 5,56 mm </a:t>
                      </a:r>
                      <a:r>
                        <a:rPr lang="pl-PL" sz="110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BERYL, BERYL-C, 5,56 </a:t>
                      </a:r>
                      <a:r>
                        <a:rPr lang="pl-PL" sz="1100" kern="1200" dirty="0">
                          <a:ln>
                            <a:noFill/>
                          </a:ln>
                          <a:solidFill>
                            <a:schemeClr val="dk1"/>
                          </a:solidFill>
                          <a:effectLst/>
                          <a:latin typeface="Arial" panose="020B0604020202020204" pitchFamily="34" charset="0"/>
                          <a:ea typeface="+mn-ea"/>
                          <a:cs typeface="Arial" panose="020B0604020202020204" pitchFamily="34" charset="0"/>
                        </a:rPr>
                        <a:t>mm </a:t>
                      </a:r>
                      <a:r>
                        <a:rPr lang="pl-PL" sz="1100" kern="1200" dirty="0" err="1">
                          <a:ln>
                            <a:noFill/>
                          </a:ln>
                          <a:solidFill>
                            <a:schemeClr val="dk1"/>
                          </a:solidFill>
                          <a:effectLst/>
                          <a:latin typeface="Arial" panose="020B0604020202020204" pitchFamily="34" charset="0"/>
                          <a:ea typeface="+mn-ea"/>
                          <a:cs typeface="Arial" panose="020B0604020202020204" pitchFamily="34" charset="0"/>
                        </a:rPr>
                        <a:t>kbs</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MINI BERYL, MINI BERYL-C</a:t>
                      </a:r>
                      <a:r>
                        <a:rPr lang="pl-PL" sz="1100" kern="1200" dirty="0">
                          <a:ln>
                            <a:noFill/>
                          </a:ln>
                          <a:solidFill>
                            <a:schemeClr val="dk1"/>
                          </a:solidFill>
                          <a:effectLst/>
                          <a:latin typeface="Arial" panose="020B0604020202020204" pitchFamily="34" charset="0"/>
                          <a:ea typeface="+mn-ea"/>
                          <a:cs typeface="Arial" panose="020B0604020202020204" pitchFamily="34" charset="0"/>
                        </a:rPr>
                        <a:t> w położeniu przez pierś z lufą skierowaną w dół.</a:t>
                      </a:r>
                    </a:p>
                    <a:p>
                      <a:pPr marL="228600" marR="0" lvl="0" indent="-228600" algn="just" defTabSz="1280160" rtl="0" eaLnBrk="1" fontAlgn="auto" latinLnBrk="0" hangingPunct="1">
                        <a:lnSpc>
                          <a:spcPct val="100000"/>
                        </a:lnSpc>
                        <a:spcBef>
                          <a:spcPts val="0"/>
                        </a:spcBef>
                        <a:spcAft>
                          <a:spcPts val="0"/>
                        </a:spcAft>
                        <a:buClrTx/>
                        <a:buSzTx/>
                        <a:buFont typeface="+mj-lt"/>
                        <a:buAutoNum type="arabicPeriod"/>
                        <a:tabLst/>
                        <a:defRPr/>
                      </a:pPr>
                      <a:r>
                        <a:rPr lang="pl-PL" sz="1100" kern="1200" dirty="0">
                          <a:ln>
                            <a:noFill/>
                          </a:ln>
                          <a:solidFill>
                            <a:schemeClr val="dk1"/>
                          </a:solidFill>
                          <a:effectLst/>
                          <a:latin typeface="Arial" panose="020B0604020202020204" pitchFamily="34" charset="0"/>
                          <a:ea typeface="+mn-ea"/>
                          <a:cs typeface="Arial" panose="020B0604020202020204" pitchFamily="34" charset="0"/>
                        </a:rPr>
                        <a:t>Patrolować teren zgodnie z trasą patrolowania </a:t>
                      </a:r>
                      <a:r>
                        <a:rPr lang="pl-PL" sz="1100" dirty="0">
                          <a:effectLst/>
                          <a:latin typeface="Arial" panose="020B0604020202020204" pitchFamily="34" charset="0"/>
                          <a:ea typeface="Calibri" panose="020F0502020204030204" pitchFamily="34" charset="0"/>
                        </a:rPr>
                        <a:t>(wyciąg z Planu Ochrony)</a:t>
                      </a:r>
                      <a:r>
                        <a:rPr lang="pl-PL" sz="1100" kern="1200" dirty="0">
                          <a:ln>
                            <a:noFill/>
                          </a:ln>
                          <a:solidFill>
                            <a:schemeClr val="dk1"/>
                          </a:solidFill>
                          <a:effectLst/>
                          <a:latin typeface="Arial" panose="020B0604020202020204" pitchFamily="34" charset="0"/>
                          <a:ea typeface="+mn-ea"/>
                          <a:cs typeface="Arial" panose="020B0604020202020204" pitchFamily="34" charset="0"/>
                        </a:rPr>
                        <a:t>.</a:t>
                      </a:r>
                    </a:p>
                    <a:p>
                      <a:pPr marL="228600" marR="0" lvl="0" indent="-228600" algn="just" defTabSz="1280160" rtl="0" eaLnBrk="1" fontAlgn="auto" latinLnBrk="0" hangingPunct="1">
                        <a:lnSpc>
                          <a:spcPct val="100000"/>
                        </a:lnSpc>
                        <a:spcBef>
                          <a:spcPts val="0"/>
                        </a:spcBef>
                        <a:spcAft>
                          <a:spcPts val="0"/>
                        </a:spcAft>
                        <a:buClrTx/>
                        <a:buSzTx/>
                        <a:buFont typeface="+mj-lt"/>
                        <a:buAutoNum type="arabicPeriod"/>
                        <a:tabLst/>
                        <a:defRPr/>
                      </a:pPr>
                      <a:r>
                        <a:rPr lang="pl-PL" sz="1100" kern="1200" dirty="0">
                          <a:ln>
                            <a:noFill/>
                          </a:ln>
                          <a:solidFill>
                            <a:schemeClr val="dk1"/>
                          </a:solidFill>
                          <a:effectLst/>
                          <a:latin typeface="Arial" panose="020B0604020202020204" pitchFamily="34" charset="0"/>
                          <a:ea typeface="+mn-ea"/>
                          <a:cs typeface="Arial" panose="020B0604020202020204" pitchFamily="34" charset="0"/>
                        </a:rPr>
                        <a:t>Sprawdzać każdorazowo przy zmianie zamknięcie drzwi magazynów</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bram garażowych oraz bram wyjazdowych.</a:t>
                      </a: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Nie zezwalać na przebywanie w PST </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w rejonie magazynów i garaży oraz innych obiektach i pojazdach wolnostojących </a:t>
                      </a:r>
                      <a:r>
                        <a:rPr lang="pl-PL" sz="1100" kern="1200" dirty="0">
                          <a:ln>
                            <a:noFill/>
                          </a:ln>
                          <a:solidFill>
                            <a:schemeClr val="dk1"/>
                          </a:solidFill>
                          <a:effectLst/>
                          <a:latin typeface="Arial" panose="020B0604020202020204" pitchFamily="34" charset="0"/>
                          <a:ea typeface="+mn-ea"/>
                          <a:cs typeface="Arial" panose="020B0604020202020204" pitchFamily="34" charset="0"/>
                        </a:rPr>
                        <a:t>osób nieupoważnionych w dni wolne od pracy, oraz </a:t>
                      </a:r>
                      <a:br>
                        <a:rPr lang="pl-PL" sz="1100" kern="1200" dirty="0">
                          <a:ln>
                            <a:noFill/>
                          </a:ln>
                          <a:solidFill>
                            <a:schemeClr val="dk1"/>
                          </a:solidFill>
                          <a:effectLst/>
                          <a:latin typeface="Arial" panose="020B0604020202020204" pitchFamily="34" charset="0"/>
                          <a:ea typeface="+mn-ea"/>
                          <a:cs typeface="Arial" panose="020B0604020202020204" pitchFamily="34" charset="0"/>
                        </a:rPr>
                      </a:br>
                      <a:r>
                        <a:rPr lang="pl-PL" sz="1100" kern="1200" dirty="0">
                          <a:ln>
                            <a:noFill/>
                          </a:ln>
                          <a:solidFill>
                            <a:schemeClr val="dk1"/>
                          </a:solidFill>
                          <a:effectLst/>
                          <a:latin typeface="Arial" panose="020B0604020202020204" pitchFamily="34" charset="0"/>
                          <a:ea typeface="+mn-ea"/>
                          <a:cs typeface="Arial" panose="020B0604020202020204" pitchFamily="34" charset="0"/>
                        </a:rPr>
                        <a:t>w dni pracujące  po godz. 16.00.</a:t>
                      </a: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Nie dopuszczać na odległość 50 m. żadnych osób z wyjątkiem przełożonych oraz osób im towarzyszących. Ująć wszystkie osoby nieuprawnione znajdujące się na terenie posterunku</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i natychmiast powiadomić dowódcę warty, radiotelefonem,</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pilotem</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napadowym lub strzałem w górę. </a:t>
                      </a:r>
                    </a:p>
                    <a:p>
                      <a:pPr marL="228600" lvl="0" indent="-228600" algn="just">
                        <a:buFont typeface="+mj-lt"/>
                        <a:buAutoNum type="arabicPeriod"/>
                      </a:pPr>
                      <a:r>
                        <a:rPr lang="pl-PL" sz="1100" kern="1200" dirty="0">
                          <a:ln>
                            <a:noFill/>
                          </a:ln>
                          <a:solidFill>
                            <a:schemeClr val="tx1"/>
                          </a:solidFill>
                          <a:effectLst/>
                          <a:latin typeface="Arial" panose="020B0604020202020204" pitchFamily="34" charset="0"/>
                          <a:ea typeface="+mn-ea"/>
                          <a:cs typeface="Arial" panose="020B0604020202020204" pitchFamily="34" charset="0"/>
                        </a:rPr>
                        <a:t>Każdorazowo </a:t>
                      </a:r>
                      <a:r>
                        <a:rPr lang="pl-PL" sz="1100" dirty="0">
                          <a:solidFill>
                            <a:schemeClr val="tx1"/>
                          </a:solidFill>
                          <a:effectLst/>
                          <a:latin typeface="Arial" panose="020B0604020202020204" pitchFamily="34" charset="0"/>
                          <a:ea typeface="Calibri" panose="020F0502020204030204" pitchFamily="34" charset="0"/>
                        </a:rPr>
                        <a:t>podczas obejmowania posterunku przyjąć ochraniane obiekty i mienie zwracając szczególną uwagę na stan ich zabezpieczenia oraz na zgodność plomb ze wzorem na drzwiach i bramach ochranianych obiektów.</a:t>
                      </a:r>
                      <a:endParaRPr lang="pl-PL" sz="1100" kern="1200" dirty="0">
                        <a:ln>
                          <a:noFill/>
                        </a:ln>
                        <a:solidFill>
                          <a:schemeClr val="tx1"/>
                        </a:solidFill>
                        <a:effectLst/>
                        <a:latin typeface="Arial" panose="020B0604020202020204" pitchFamily="34" charset="0"/>
                        <a:ea typeface="+mn-ea"/>
                        <a:cs typeface="Arial" panose="020B0604020202020204" pitchFamily="34" charset="0"/>
                      </a:endParaRPr>
                    </a:p>
                    <a:p>
                      <a:pPr marL="228600" lvl="0" indent="-228600" algn="just">
                        <a:buFont typeface="+mj-lt"/>
                        <a:buAutoNum type="arabicPeriod"/>
                      </a:pPr>
                      <a:r>
                        <a:rPr lang="pl-PL" sz="1100" i="0" kern="1200" dirty="0">
                          <a:ln>
                            <a:noFill/>
                          </a:ln>
                          <a:solidFill>
                            <a:schemeClr val="tx1"/>
                          </a:solidFill>
                          <a:effectLst/>
                          <a:latin typeface="Arial" panose="020B0604020202020204" pitchFamily="34" charset="0"/>
                          <a:ea typeface="+mn-ea"/>
                          <a:cs typeface="Arial" panose="020B0604020202020204" pitchFamily="34" charset="0"/>
                        </a:rPr>
                        <a:t>Zezwalać </a:t>
                      </a:r>
                      <a:r>
                        <a:rPr lang="pl-PL" sz="1100" dirty="0">
                          <a:solidFill>
                            <a:schemeClr val="tx1"/>
                          </a:solidFill>
                          <a:effectLst/>
                          <a:latin typeface="Arial" panose="020B0604020202020204" pitchFamily="34" charset="0"/>
                          <a:ea typeface="Calibri" panose="020F0502020204030204" pitchFamily="34" charset="0"/>
                        </a:rPr>
                        <a:t>na wejście na obiekt szczególnej ochrony, </a:t>
                      </a:r>
                      <a:r>
                        <a:rPr lang="pl-PL" sz="1100" dirty="0" err="1">
                          <a:solidFill>
                            <a:schemeClr val="tx1"/>
                          </a:solidFill>
                          <a:effectLst/>
                          <a:latin typeface="Arial" panose="020B0604020202020204" pitchFamily="34" charset="0"/>
                          <a:ea typeface="Calibri" panose="020F0502020204030204" pitchFamily="34" charset="0"/>
                        </a:rPr>
                        <a:t>rozplombowanie</a:t>
                      </a:r>
                      <a:r>
                        <a:rPr lang="pl-PL" sz="1100" dirty="0">
                          <a:solidFill>
                            <a:schemeClr val="tx1"/>
                          </a:solidFill>
                          <a:effectLst/>
                          <a:latin typeface="Arial" panose="020B0604020202020204" pitchFamily="34" charset="0"/>
                          <a:ea typeface="Calibri" panose="020F0502020204030204" pitchFamily="34" charset="0"/>
                        </a:rPr>
                        <a:t> </a:t>
                      </a:r>
                      <a:r>
                        <a:rPr lang="pl-PL" sz="1100" dirty="0">
                          <a:effectLst/>
                          <a:latin typeface="Arial" panose="020B0604020202020204" pitchFamily="34" charset="0"/>
                          <a:ea typeface="Calibri" panose="020F0502020204030204" pitchFamily="34" charset="0"/>
                        </a:rPr>
                        <a:t>ochranianych magazynów w budynku </a:t>
                      </a:r>
                      <a:br>
                        <a:rPr lang="pl-PL" sz="1100" dirty="0">
                          <a:effectLst/>
                          <a:latin typeface="Arial" panose="020B0604020202020204" pitchFamily="34" charset="0"/>
                          <a:ea typeface="Calibri" panose="020F0502020204030204" pitchFamily="34" charset="0"/>
                        </a:rPr>
                      </a:br>
                      <a:r>
                        <a:rPr lang="pl-PL" sz="1100" dirty="0">
                          <a:effectLst/>
                          <a:latin typeface="Arial" panose="020B0604020202020204" pitchFamily="34" charset="0"/>
                          <a:ea typeface="Calibri" panose="020F0502020204030204" pitchFamily="34" charset="0"/>
                        </a:rPr>
                        <a:t>nr 16 tylko osobom uprawnionym za zgodą dowódcy warty.</a:t>
                      </a:r>
                    </a:p>
                    <a:p>
                      <a:pPr marL="228600" lvl="0" indent="-228600" algn="just">
                        <a:buFont typeface="+mj-lt"/>
                        <a:buAutoNum type="arabicPeriod"/>
                      </a:pPr>
                      <a:r>
                        <a:rPr lang="pl-PL" sz="1100" i="0" kern="1200" dirty="0">
                          <a:ln>
                            <a:noFill/>
                          </a:ln>
                          <a:solidFill>
                            <a:schemeClr val="dk1"/>
                          </a:solidFill>
                          <a:effectLst/>
                          <a:latin typeface="Arial" panose="020B0604020202020204" pitchFamily="34" charset="0"/>
                          <a:ea typeface="+mn-ea"/>
                          <a:cs typeface="Arial" panose="020B0604020202020204" pitchFamily="34" charset="0"/>
                        </a:rPr>
                        <a:t>Trasę patrolować w tempie 2 – 3 km /</a:t>
                      </a:r>
                      <a:r>
                        <a:rPr lang="pl-PL" sz="1100" kern="1200" dirty="0">
                          <a:ln>
                            <a:noFill/>
                          </a:ln>
                          <a:solidFill>
                            <a:schemeClr val="dk1"/>
                          </a:solidFill>
                          <a:effectLst/>
                          <a:latin typeface="Arial" panose="020B0604020202020204" pitchFamily="34" charset="0"/>
                          <a:ea typeface="+mn-ea"/>
                          <a:cs typeface="Arial" panose="020B0604020202020204" pitchFamily="34" charset="0"/>
                        </a:rPr>
                        <a:t> godz. </a:t>
                      </a:r>
                      <a:br>
                        <a:rPr lang="pl-PL" sz="1100" kern="1200" dirty="0">
                          <a:ln>
                            <a:noFill/>
                          </a:ln>
                          <a:solidFill>
                            <a:schemeClr val="dk1"/>
                          </a:solidFill>
                          <a:effectLst/>
                          <a:latin typeface="Arial" panose="020B0604020202020204" pitchFamily="34" charset="0"/>
                          <a:ea typeface="+mn-ea"/>
                          <a:cs typeface="Arial" panose="020B0604020202020204" pitchFamily="34" charset="0"/>
                        </a:rPr>
                      </a:br>
                      <a:r>
                        <a:rPr lang="pl-PL" sz="1100" kern="1200" dirty="0">
                          <a:ln>
                            <a:noFill/>
                          </a:ln>
                          <a:solidFill>
                            <a:schemeClr val="dk1"/>
                          </a:solidFill>
                          <a:effectLst/>
                          <a:latin typeface="Arial" panose="020B0604020202020204" pitchFamily="34" charset="0"/>
                          <a:ea typeface="+mn-ea"/>
                          <a:cs typeface="Arial" panose="020B0604020202020204" pitchFamily="34" charset="0"/>
                        </a:rPr>
                        <a:t>Co 10  - 15 minut składać meldunek o sytuacji do dowódcy warty przez</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techniczne środki łączności.</a:t>
                      </a: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przypadku napadu na obiekt lub wartownika, </a:t>
                      </a:r>
                      <a:br>
                        <a:rPr lang="pl-PL" sz="1100" kern="1200" dirty="0">
                          <a:ln>
                            <a:noFill/>
                          </a:ln>
                          <a:solidFill>
                            <a:schemeClr val="dk1"/>
                          </a:solidFill>
                          <a:effectLst/>
                          <a:latin typeface="Arial" panose="020B0604020202020204" pitchFamily="34" charset="0"/>
                          <a:ea typeface="+mn-ea"/>
                          <a:cs typeface="Arial" panose="020B0604020202020204" pitchFamily="34" charset="0"/>
                        </a:rPr>
                      </a:br>
                      <a:r>
                        <a:rPr lang="pl-PL" sz="1100" kern="1200" dirty="0">
                          <a:ln>
                            <a:noFill/>
                          </a:ln>
                          <a:solidFill>
                            <a:schemeClr val="dk1"/>
                          </a:solidFill>
                          <a:effectLst/>
                          <a:latin typeface="Arial" panose="020B0604020202020204" pitchFamily="34" charset="0"/>
                          <a:ea typeface="+mn-ea"/>
                          <a:cs typeface="Arial" panose="020B0604020202020204" pitchFamily="34" charset="0"/>
                        </a:rPr>
                        <a:t>z użyciem broni włącznie, w razie bezpośredniego zagrożenia życia, zaboru mienia, broni itp. postępować zgodnie z zasadami użycia broni palnej,</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kern="1200" dirty="0">
                          <a:ln>
                            <a:noFill/>
                          </a:ln>
                          <a:solidFill>
                            <a:schemeClr val="dk1"/>
                          </a:solidFill>
                          <a:effectLst/>
                          <a:latin typeface="Arial" panose="020B0604020202020204" pitchFamily="34" charset="0"/>
                          <a:ea typeface="+mn-ea"/>
                          <a:cs typeface="Arial" panose="020B0604020202020204" pitchFamily="34" charset="0"/>
                        </a:rPr>
                        <a:t>następnie ująć napastnika oraz powiadomić dowódcę warty radiotelefonem, pilotem napadowym lub strzałem w górę. Po ujęciu osoby postronnej nakazać jej odłożyć broń, niebezpieczne narzędzia, położyć się na ziemi z rozłożonymi szeroko rękoma i nogami, wezwać dowódcę warty.</a:t>
                      </a: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przypadku </a:t>
                      </a:r>
                      <a:r>
                        <a:rPr lang="pl-PL" sz="1100" dirty="0">
                          <a:effectLst/>
                          <a:latin typeface="Arial" panose="020B0604020202020204" pitchFamily="34" charset="0"/>
                          <a:ea typeface="Calibri" panose="020F0502020204030204" pitchFamily="34" charset="0"/>
                        </a:rPr>
                        <a:t>użycia środków przymusu bezpośredniego lub broni palnej (w tym strzał przypadkowy) natychmiast powiadomić dowódcę  warty!</a:t>
                      </a: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Nie zezwalać na przechodzenie przez ogrodzenie żadnym osobom.</a:t>
                      </a:r>
                    </a:p>
                    <a:p>
                      <a:pPr marL="228600" lvl="0" indent="-228600"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przypadku </a:t>
                      </a:r>
                      <a:r>
                        <a:rPr lang="pl-PL" sz="1100" dirty="0">
                          <a:effectLst/>
                          <a:latin typeface="Arial" panose="020B0604020202020204" pitchFamily="34" charset="0"/>
                          <a:ea typeface="Calibri" panose="020F0502020204030204" pitchFamily="34" charset="0"/>
                        </a:rPr>
                        <a:t>pożaru na posterunku wywołać dowódcę warty, przystąpić do gaszenia nie przerywając ochrony</a:t>
                      </a:r>
                      <a:r>
                        <a:rPr lang="pl-PL" sz="1100" baseline="0" dirty="0">
                          <a:effectLst/>
                          <a:latin typeface="Arial" panose="020B0604020202020204" pitchFamily="34" charset="0"/>
                          <a:ea typeface="Calibri" panose="020F0502020204030204" pitchFamily="34" charset="0"/>
                        </a:rPr>
                        <a:t> </a:t>
                      </a:r>
                      <a:r>
                        <a:rPr lang="pl-PL" sz="1100" dirty="0">
                          <a:effectLst/>
                          <a:latin typeface="Arial" panose="020B0604020202020204" pitchFamily="34" charset="0"/>
                          <a:ea typeface="Calibri" panose="020F0502020204030204" pitchFamily="34" charset="0"/>
                        </a:rPr>
                        <a:t>powierzonego posterunku.</a:t>
                      </a: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p>
                      <a:pPr marL="265113" lvl="0" indent="-265113"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 razie zasłabnięcia, choroby wezwać dowódcę warty.</a:t>
                      </a:r>
                    </a:p>
                    <a:p>
                      <a:pPr marL="265113" lvl="0" indent="-265113"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W</a:t>
                      </a:r>
                      <a:r>
                        <a:rPr lang="pl-PL" sz="1100" kern="1200" baseline="0" dirty="0">
                          <a:ln>
                            <a:noFill/>
                          </a:ln>
                          <a:solidFill>
                            <a:schemeClr val="dk1"/>
                          </a:solidFill>
                          <a:effectLst/>
                          <a:latin typeface="Arial" panose="020B0604020202020204" pitchFamily="34" charset="0"/>
                          <a:ea typeface="+mn-ea"/>
                          <a:cs typeface="Arial" panose="020B0604020202020204" pitchFamily="34" charset="0"/>
                        </a:rPr>
                        <a:t> </a:t>
                      </a:r>
                      <a:r>
                        <a:rPr lang="pl-PL" sz="1100" dirty="0">
                          <a:effectLst/>
                          <a:latin typeface="Arial" panose="020B0604020202020204" pitchFamily="34" charset="0"/>
                          <a:ea typeface="Calibri" panose="020F0502020204030204" pitchFamily="34" charset="0"/>
                        </a:rPr>
                        <a:t>razie utraty łączności z dowódcą  warty powiadomić dowódcę  warty o tym fakcie poprzez wartownika na sąsiednim posterunku nie przerywając ochrony</a:t>
                      </a:r>
                      <a:r>
                        <a:rPr lang="pl-PL" sz="1100" baseline="0" dirty="0">
                          <a:effectLst/>
                          <a:latin typeface="Arial" panose="020B0604020202020204" pitchFamily="34" charset="0"/>
                          <a:ea typeface="Calibri" panose="020F0502020204030204" pitchFamily="34" charset="0"/>
                        </a:rPr>
                        <a:t> </a:t>
                      </a:r>
                      <a:r>
                        <a:rPr lang="pl-PL" sz="1100" dirty="0">
                          <a:effectLst/>
                          <a:latin typeface="Arial" panose="020B0604020202020204" pitchFamily="34" charset="0"/>
                          <a:ea typeface="Calibri" panose="020F0502020204030204" pitchFamily="34" charset="0"/>
                        </a:rPr>
                        <a:t>powierzonego posterunku.</a:t>
                      </a:r>
                    </a:p>
                    <a:p>
                      <a:pPr marL="265113" lvl="0" indent="-265113" algn="just">
                        <a:buFont typeface="+mj-lt"/>
                        <a:buAutoNum type="arabicPeriod"/>
                      </a:pPr>
                      <a:r>
                        <a:rPr lang="pl-PL" sz="1100" kern="1200" dirty="0">
                          <a:ln>
                            <a:noFill/>
                          </a:ln>
                          <a:solidFill>
                            <a:schemeClr val="dk1"/>
                          </a:solidFill>
                          <a:effectLst/>
                          <a:latin typeface="Arial" panose="020B0604020202020204" pitchFamily="34" charset="0"/>
                          <a:ea typeface="+mn-ea"/>
                          <a:cs typeface="Arial" panose="020B0604020202020204" pitchFamily="34" charset="0"/>
                        </a:rPr>
                        <a:t>O </a:t>
                      </a:r>
                      <a:r>
                        <a:rPr lang="pl-PL" sz="1100" dirty="0">
                          <a:effectLst/>
                          <a:latin typeface="Arial" panose="020B0604020202020204" pitchFamily="34" charset="0"/>
                          <a:ea typeface="Calibri" panose="020F0502020204030204" pitchFamily="34" charset="0"/>
                        </a:rPr>
                        <a:t>przypadku zagubienia broni, amunicji, środka przymusu bezpośredniego, latarki, dokumentów wartownika natychmiast powiadomić dowódcę  warty! </a:t>
                      </a:r>
                      <a:endParaRPr lang="pl-PL" sz="1100" kern="1200" dirty="0">
                        <a:ln>
                          <a:noFill/>
                        </a:ln>
                        <a:solidFill>
                          <a:schemeClr val="dk1"/>
                        </a:solidFill>
                        <a:effectLst/>
                        <a:latin typeface="Arial" panose="020B0604020202020204" pitchFamily="34" charset="0"/>
                        <a:ea typeface="+mn-ea"/>
                        <a:cs typeface="Arial" panose="020B0604020202020204" pitchFamily="34" charset="0"/>
                      </a:endParaRPr>
                    </a:p>
                  </a:txBody>
                  <a:tcPr marL="89535" marR="89535" marT="0" marB="0">
                    <a:noFill/>
                  </a:tcPr>
                </a:tc>
                <a:extLst>
                  <a:ext uri="{0D108BD9-81ED-4DB2-BD59-A6C34878D82A}">
                    <a16:rowId xmlns:a16="http://schemas.microsoft.com/office/drawing/2014/main" val="4103454203"/>
                  </a:ext>
                </a:extLst>
              </a:tr>
            </a:tbl>
          </a:graphicData>
        </a:graphic>
      </p:graphicFrame>
      <p:graphicFrame>
        <p:nvGraphicFramePr>
          <p:cNvPr id="15" name="Tabela 14"/>
          <p:cNvGraphicFramePr>
            <a:graphicFrameLocks noGrp="1"/>
          </p:cNvGraphicFramePr>
          <p:nvPr>
            <p:extLst>
              <p:ext uri="{D42A27DB-BD31-4B8C-83A1-F6EECF244321}">
                <p14:modId xmlns:p14="http://schemas.microsoft.com/office/powerpoint/2010/main" val="3450779218"/>
              </p:ext>
            </p:extLst>
          </p:nvPr>
        </p:nvGraphicFramePr>
        <p:xfrm>
          <a:off x="7120648" y="2368352"/>
          <a:ext cx="1201632" cy="5639882"/>
        </p:xfrm>
        <a:graphic>
          <a:graphicData uri="http://schemas.openxmlformats.org/drawingml/2006/table">
            <a:tbl>
              <a:tblPr firstRow="1" bandRow="1">
                <a:tableStyleId>{5C22544A-7EE6-4342-B048-85BDC9FD1C3A}</a:tableStyleId>
              </a:tblPr>
              <a:tblGrid>
                <a:gridCol w="1201632">
                  <a:extLst>
                    <a:ext uri="{9D8B030D-6E8A-4147-A177-3AD203B41FA5}">
                      <a16:colId xmlns:a16="http://schemas.microsoft.com/office/drawing/2014/main" val="3210592989"/>
                    </a:ext>
                  </a:extLst>
                </a:gridCol>
              </a:tblGrid>
              <a:tr h="719559">
                <a:tc>
                  <a:txBody>
                    <a:bodyPr/>
                    <a:lstStyle/>
                    <a:p>
                      <a:pPr algn="ctr"/>
                      <a:r>
                        <a:rPr lang="pl-PL" sz="1100" b="1" kern="1200" dirty="0">
                          <a:solidFill>
                            <a:schemeClr val="lt1"/>
                          </a:solidFill>
                          <a:effectLst/>
                          <a:latin typeface="Arial" panose="020B0604020202020204" pitchFamily="34" charset="0"/>
                          <a:ea typeface="+mn-ea"/>
                          <a:cs typeface="Arial" panose="020B0604020202020204" pitchFamily="34" charset="0"/>
                        </a:rPr>
                        <a:t>Sposób przekazywania sygnałów alarmowych</a:t>
                      </a:r>
                      <a:endParaRPr lang="pl-PL" sz="1100" dirty="0">
                        <a:latin typeface="Arial" panose="020B0604020202020204" pitchFamily="34" charset="0"/>
                        <a:cs typeface="Arial" panose="020B0604020202020204" pitchFamily="34" charset="0"/>
                      </a:endParaRPr>
                    </a:p>
                  </a:txBody>
                  <a:tcPr marL="91441" marR="91441">
                    <a:solidFill>
                      <a:schemeClr val="accent1"/>
                    </a:solidFill>
                  </a:tcPr>
                </a:tc>
                <a:extLst>
                  <a:ext uri="{0D108BD9-81ED-4DB2-BD59-A6C34878D82A}">
                    <a16:rowId xmlns:a16="http://schemas.microsoft.com/office/drawing/2014/main" val="649227485"/>
                  </a:ext>
                </a:extLst>
              </a:tr>
              <a:tr h="4877882">
                <a:tc>
                  <a:txBody>
                    <a:bodyPr/>
                    <a:lstStyle/>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7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r>
                        <a:rPr lang="pl-PL" sz="7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„NAPAD”</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radiotelefonicznie</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lub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pilotem napadowym,           </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 </a:t>
                      </a:r>
                    </a:p>
                    <a:p>
                      <a:pPr algn="ctr">
                        <a:spcAft>
                          <a:spcPts val="0"/>
                        </a:spcAft>
                      </a:pPr>
                      <a:endParaRPr lang="pl-PL" sz="900" dirty="0">
                        <a:effectLst/>
                        <a:latin typeface="Arial" panose="020B0604020202020204" pitchFamily="34" charset="0"/>
                        <a:ea typeface="Times New Roman" panose="02020603050405020304" pitchFamily="18" charset="0"/>
                        <a:cs typeface="Arial" panose="020B0604020202020204" pitchFamily="34" charset="0"/>
                      </a:endParaRPr>
                    </a:p>
                    <a:p>
                      <a:pPr algn="ctr">
                        <a:spcAft>
                          <a:spcPts val="0"/>
                        </a:spcAft>
                      </a:pP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p>
                      <a:pPr algn="ctr">
                        <a:spcAft>
                          <a:spcPts val="0"/>
                        </a:spcAft>
                      </a:pPr>
                      <a:r>
                        <a:rPr lang="pl-PL" sz="900" dirty="0">
                          <a:effectLst/>
                          <a:latin typeface="Arial" panose="020B0604020202020204" pitchFamily="34" charset="0"/>
                          <a:ea typeface="Times New Roman" panose="02020603050405020304" pitchFamily="18" charset="0"/>
                          <a:cs typeface="Arial" panose="020B0604020202020204" pitchFamily="34" charset="0"/>
                        </a:rPr>
                        <a:t>w ostateczności strzałem w górę</a:t>
                      </a:r>
                      <a:endParaRPr lang="pl-PL"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89535" marR="89535" marT="0" marB="0">
                    <a:noFill/>
                  </a:tcPr>
                </a:tc>
                <a:extLst>
                  <a:ext uri="{0D108BD9-81ED-4DB2-BD59-A6C34878D82A}">
                    <a16:rowId xmlns:a16="http://schemas.microsoft.com/office/drawing/2014/main" val="4103454203"/>
                  </a:ext>
                </a:extLst>
              </a:tr>
            </a:tbl>
          </a:graphicData>
        </a:graphic>
      </p:graphicFrame>
      <p:sp>
        <p:nvSpPr>
          <p:cNvPr id="17" name="pole tekstowe 16"/>
          <p:cNvSpPr txBox="1"/>
          <p:nvPr/>
        </p:nvSpPr>
        <p:spPr>
          <a:xfrm>
            <a:off x="4440562" y="11729393"/>
            <a:ext cx="929833"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90 cm</a:t>
            </a:r>
          </a:p>
        </p:txBody>
      </p:sp>
      <p:sp>
        <p:nvSpPr>
          <p:cNvPr id="19" name="pole tekstowe 18"/>
          <p:cNvSpPr txBox="1"/>
          <p:nvPr/>
        </p:nvSpPr>
        <p:spPr>
          <a:xfrm rot="16200000">
            <a:off x="8339736" y="6195521"/>
            <a:ext cx="936105" cy="338554"/>
          </a:xfrm>
          <a:prstGeom prst="rect">
            <a:avLst/>
          </a:prstGeom>
          <a:noFill/>
        </p:spPr>
        <p:txBody>
          <a:bodyPr wrap="square" rtlCol="0">
            <a:spAutoFit/>
          </a:bodyPr>
          <a:lstStyle/>
          <a:p>
            <a:r>
              <a:rPr lang="pl-PL" sz="1600" b="1" dirty="0">
                <a:latin typeface="Arial" panose="020B0604020202020204" pitchFamily="34" charset="0"/>
                <a:cs typeface="Arial" panose="020B0604020202020204" pitchFamily="34" charset="0"/>
              </a:rPr>
              <a:t>120 cm</a:t>
            </a:r>
          </a:p>
        </p:txBody>
      </p:sp>
      <p:pic>
        <p:nvPicPr>
          <p:cNvPr id="21" name="Object 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0080" y="1216224"/>
            <a:ext cx="1132477" cy="1044000"/>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Tree>
    <p:extLst>
      <p:ext uri="{BB962C8B-B14F-4D97-AF65-F5344CB8AC3E}">
        <p14:creationId xmlns:p14="http://schemas.microsoft.com/office/powerpoint/2010/main" val="2112586267"/>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8417b2fb-54a7-4fbc-b023-b6b37b7a623f" origin="userSelected">
  <element uid="d7220eed-17a6-431d-810c-83a0ddfed893" value=""/>
</sisl>
</file>

<file path=customXml/itemProps1.xml><?xml version="1.0" encoding="utf-8"?>
<ds:datastoreItem xmlns:ds="http://schemas.openxmlformats.org/officeDocument/2006/customXml" ds:itemID="{9A961EE5-D3F5-4E0A-887F-F6472F528980}">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1665</TotalTime>
  <Words>6128</Words>
  <Application>Microsoft Office PowerPoint</Application>
  <PresentationFormat>Papier A3 (297x420 mm)</PresentationFormat>
  <Paragraphs>616</Paragraphs>
  <Slides>11</Slides>
  <Notes>11</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11</vt:i4>
      </vt:variant>
    </vt:vector>
  </HeadingPairs>
  <TitlesOfParts>
    <vt:vector size="15" baseType="lpstr">
      <vt:lpstr>Arial</vt:lpstr>
      <vt:lpstr>Calibri</vt:lpstr>
      <vt:lpstr>Times New Roman</vt:lpstr>
      <vt:lpstr>Motyw pakietu Office</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DELL_2</dc:creator>
  <cp:lastModifiedBy>Dane Ukryte</cp:lastModifiedBy>
  <cp:revision>128</cp:revision>
  <cp:lastPrinted>2024-09-16T10:07:20Z</cp:lastPrinted>
  <dcterms:created xsi:type="dcterms:W3CDTF">2020-03-19T07:50:28Z</dcterms:created>
  <dcterms:modified xsi:type="dcterms:W3CDTF">2024-09-16T10:07:28Z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4394be0e-90ee-478e-80f4-39a836490887</vt:lpwstr>
  </property>
  <property fmtid="{D5CDD505-2E9C-101B-9397-08002B2CF9AE}" pid="3" name="bjClsUserRVM">
    <vt:lpwstr>[]</vt:lpwstr>
  </property>
  <property fmtid="{D5CDD505-2E9C-101B-9397-08002B2CF9AE}" pid="4" name="bjSaver">
    <vt:lpwstr>ShIb5GxFYKMNHsvVSgkVMKk2HQ/mqXqn</vt:lpwstr>
  </property>
  <property fmtid="{D5CDD505-2E9C-101B-9397-08002B2CF9AE}" pid="5" name="bjDocumentLabelXML">
    <vt:lpwstr>&lt;?xml version="1.0" encoding="us-ascii"?&gt;&lt;sisl xmlns:xsi="http://www.w3.org/2001/XMLSchema-instance" xmlns:xsd="http://www.w3.org/2001/XMLSchema" sislVersion="0" policy="8417b2fb-54a7-4fbc-b023-b6b37b7a623f" origin="userSelected" xmlns="http://www.boldonj</vt:lpwstr>
  </property>
  <property fmtid="{D5CDD505-2E9C-101B-9397-08002B2CF9AE}" pid="6" name="bjDocumentLabelXML-0">
    <vt:lpwstr>ames.com/2008/01/sie/internal/label"&gt;&lt;element uid="d7220eed-17a6-431d-810c-83a0ddfed893" value="" /&gt;&lt;/sisl&gt;</vt:lpwstr>
  </property>
  <property fmtid="{D5CDD505-2E9C-101B-9397-08002B2CF9AE}" pid="7" name="bjDocumentSecurityLabel">
    <vt:lpwstr>[d7220eed-17a6-431d-810c-83a0ddfed893]</vt:lpwstr>
  </property>
  <property fmtid="{D5CDD505-2E9C-101B-9397-08002B2CF9AE}" pid="8" name="bjPortionMark">
    <vt:lpwstr>[JAW]</vt:lpwstr>
  </property>
  <property fmtid="{D5CDD505-2E9C-101B-9397-08002B2CF9AE}" pid="9" name="s5636:Creator type=author">
    <vt:lpwstr>DELL_2</vt:lpwstr>
  </property>
  <property fmtid="{D5CDD505-2E9C-101B-9397-08002B2CF9AE}" pid="10" name="s5636:Creator type=organization">
    <vt:lpwstr>MILNET-Z</vt:lpwstr>
  </property>
  <property fmtid="{D5CDD505-2E9C-101B-9397-08002B2CF9AE}" pid="11" name="s5636:Creator type=IP">
    <vt:lpwstr>10.90.104.23</vt:lpwstr>
  </property>
</Properties>
</file>