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5" r:id="rId2"/>
    <p:sldId id="265" r:id="rId3"/>
    <p:sldId id="267" r:id="rId4"/>
    <p:sldId id="260" r:id="rId5"/>
    <p:sldId id="261" r:id="rId6"/>
    <p:sldId id="262" r:id="rId7"/>
    <p:sldId id="263" r:id="rId8"/>
    <p:sldId id="271" r:id="rId9"/>
    <p:sldId id="273" r:id="rId10"/>
    <p:sldId id="274" r:id="rId11"/>
    <p:sldId id="268" r:id="rId12"/>
  </p:sldIdLst>
  <p:sldSz cx="9144000" cy="6858000" type="screen4x3"/>
  <p:notesSz cx="6794500" cy="99314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64" autoAdjust="0"/>
  </p:normalViewPr>
  <p:slideViewPr>
    <p:cSldViewPr snapToGrid="0">
      <p:cViewPr varScale="1">
        <p:scale>
          <a:sx n="71" d="100"/>
          <a:sy n="71" d="100"/>
        </p:scale>
        <p:origin x="-12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5C82D-F84B-41F7-993B-8A73008FF9EB}" type="datetimeFigureOut">
              <a:rPr lang="pl-PL" smtClean="0"/>
              <a:pPr/>
              <a:t>2020-01-21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B26BA-950C-4D56-9C46-8B28CE26E5D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A6469-59BF-4741-B2AE-5746654E0735}" type="datetimeFigureOut">
              <a:rPr lang="pl-PL" smtClean="0"/>
              <a:pPr/>
              <a:t>2020-01-21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E7B29-9326-47B4-8412-9AD38B3AA3F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E7B29-9326-47B4-8412-9AD38B3AA3F8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E7B29-9326-47B4-8412-9AD38B3AA3F8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E7B29-9326-47B4-8412-9AD38B3AA3F8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E7B29-9326-47B4-8412-9AD38B3AA3F8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E7B29-9326-47B4-8412-9AD38B3AA3F8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E7B29-9326-47B4-8412-9AD38B3AA3F8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E7B29-9326-47B4-8412-9AD38B3AA3F8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E7B29-9326-47B4-8412-9AD38B3AA3F8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E7B29-9326-47B4-8412-9AD38B3AA3F8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E7B29-9326-47B4-8412-9AD38B3AA3F8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E7B29-9326-47B4-8412-9AD38B3AA3F8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A89F-558C-4E3A-B406-D4AC03E12CDA}" type="datetime1">
              <a:rPr lang="pl-PL" smtClean="0"/>
              <a:pPr/>
              <a:t>2020-01-21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4096-3F9F-423C-979A-909C299FCAF7}" type="datetime1">
              <a:rPr lang="pl-PL" smtClean="0"/>
              <a:pPr/>
              <a:t>2020-01-21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7D92-F143-42EE-A420-5DB06A9AC00F}" type="datetime1">
              <a:rPr lang="pl-PL" smtClean="0"/>
              <a:pPr/>
              <a:t>2020-01-21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F480-B318-4939-8E42-97E9BFDC9845}" type="datetime1">
              <a:rPr lang="pl-PL" smtClean="0"/>
              <a:pPr/>
              <a:t>2020-01-21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CB91-32B7-4C5A-A7CC-1A7457B29A77}" type="datetime1">
              <a:rPr lang="pl-PL" smtClean="0"/>
              <a:pPr/>
              <a:t>2020-01-21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7131-1FA5-464C-A852-95CC8CA9AC15}" type="datetime1">
              <a:rPr lang="pl-PL" smtClean="0"/>
              <a:pPr/>
              <a:t>2020-01-21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D763-377E-4686-993D-37C1B70FDAB2}" type="datetime1">
              <a:rPr lang="pl-PL" smtClean="0"/>
              <a:pPr/>
              <a:t>2020-01-21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68CF-7617-46CD-AA95-96B9F5BE280B}" type="datetime1">
              <a:rPr lang="pl-PL" smtClean="0"/>
              <a:pPr/>
              <a:t>2020-01-21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B8C9-0348-4BCD-B5CC-CFA98138B536}" type="datetime1">
              <a:rPr lang="pl-PL" smtClean="0"/>
              <a:pPr/>
              <a:t>2020-01-21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B999D-36B5-4B64-8C07-58A4B0B06C5F}" type="datetime1">
              <a:rPr lang="pl-PL" smtClean="0"/>
              <a:pPr/>
              <a:t>2020-01-21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0E03-FECF-4759-9D1E-574DA7B5E4DE}" type="datetime1">
              <a:rPr lang="pl-PL" smtClean="0"/>
              <a:pPr/>
              <a:t>2020-01-21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696E2-BCF7-4EA2-B492-2B6430D02243}" type="datetime1">
              <a:rPr lang="pl-PL" smtClean="0"/>
              <a:pPr/>
              <a:t>2020-01-21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08288"/>
            <a:ext cx="8229600" cy="1143000"/>
          </a:xfrm>
        </p:spPr>
        <p:txBody>
          <a:bodyPr>
            <a:normAutofit/>
          </a:bodyPr>
          <a:lstStyle/>
          <a:p>
            <a:r>
              <a:rPr lang="pl-PL" sz="2500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pl-PL" sz="2500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pl-PL" sz="2800" dirty="0" smtClean="0">
                <a:latin typeface="+mn-lt"/>
                <a:cs typeface="Times New Roman" pitchFamily="18" charset="0"/>
              </a:rPr>
              <a:t>Przykładowe szablony funkcjonalności </a:t>
            </a:r>
            <a:endParaRPr lang="pl-PL" sz="2500" dirty="0"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095562" y="116632"/>
            <a:ext cx="293542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Funkcjonalności dydaktyczne</a:t>
            </a:r>
          </a:p>
          <a:p>
            <a:pPr algn="ctr"/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Przykład funkcjonalności 5 wariant 1</a:t>
            </a:r>
            <a:endParaRPr lang="pl-PL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11560" y="836712"/>
            <a:ext cx="7848872" cy="54006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1819275" y="973485"/>
            <a:ext cx="5505450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Pole tekstowe (zadanie)</a:t>
            </a:r>
            <a:br>
              <a:rPr lang="pl-PL" sz="1600" dirty="0" smtClean="0"/>
            </a:br>
            <a:r>
              <a:rPr lang="pl-PL" sz="1600" dirty="0" smtClean="0"/>
              <a:t>z możliwością dodania obrazka:</a:t>
            </a:r>
          </a:p>
          <a:p>
            <a:pPr algn="ctr"/>
            <a:r>
              <a:rPr lang="pl-PL" sz="1600" dirty="0" smtClean="0"/>
              <a:t>Np.: „Znajdź i zaznacz wybrane elementy/szczegóły niebezpiecznej przesyłki.”</a:t>
            </a:r>
            <a:endParaRPr lang="pl-PL" sz="1600" dirty="0"/>
          </a:p>
        </p:txBody>
      </p:sp>
      <p:sp>
        <p:nvSpPr>
          <p:cNvPr id="9" name="Prostokąt 8"/>
          <p:cNvSpPr/>
          <p:nvPr/>
        </p:nvSpPr>
        <p:spPr>
          <a:xfrm>
            <a:off x="611560" y="6309320"/>
            <a:ext cx="7848872" cy="432048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Komentarz: Możliwość oznaczenia na wstawionym obrazie niewidocznych pól, które można kliknąć w celu znalezienia danych elementów. Ilość znalezionych elementów byłaby liczona i prezentowana na następnej stronie.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857250" y="2076450"/>
            <a:ext cx="7419975" cy="3981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3" name="Łącznik prosty 22"/>
          <p:cNvCxnSpPr/>
          <p:nvPr/>
        </p:nvCxnSpPr>
        <p:spPr>
          <a:xfrm>
            <a:off x="866775" y="2095500"/>
            <a:ext cx="3552825" cy="11715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/>
          <p:nvPr/>
        </p:nvCxnSpPr>
        <p:spPr>
          <a:xfrm flipV="1">
            <a:off x="4414838" y="2095500"/>
            <a:ext cx="3862387" cy="1173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095562" y="116632"/>
            <a:ext cx="293542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Funkcjonalności dydaktyczne</a:t>
            </a:r>
          </a:p>
          <a:p>
            <a:pPr algn="ctr"/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Przykład funkcjonalności 6 wariant 1</a:t>
            </a:r>
            <a:endParaRPr lang="pl-PL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11560" y="836712"/>
            <a:ext cx="7848872" cy="54006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1209180" y="1124744"/>
            <a:ext cx="6264696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Pole tekstowe (pytanie) z możliwością dodania grafiki/filmu</a:t>
            </a:r>
          </a:p>
          <a:p>
            <a:pPr algn="ctr"/>
            <a:r>
              <a:rPr lang="pl-PL" sz="1200" dirty="0" smtClean="0">
                <a:solidFill>
                  <a:prstClr val="white"/>
                </a:solidFill>
              </a:rPr>
              <a:t>Przykład: wybierz odpowiedz, która w danej sytuacji wydaje ci się najbardziej odpowiednia</a:t>
            </a:r>
            <a:endParaRPr lang="pl-PL" dirty="0" smtClean="0"/>
          </a:p>
          <a:p>
            <a:pPr algn="ctr"/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209178" y="2276872"/>
            <a:ext cx="4226917" cy="23762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Pole tekstowe (przykład) z możliwością dodania grafiki/filmu</a:t>
            </a:r>
            <a:endParaRPr lang="pl-PL" sz="1600" dirty="0"/>
          </a:p>
        </p:txBody>
      </p:sp>
      <p:sp>
        <p:nvSpPr>
          <p:cNvPr id="9" name="Kształt litery L 8"/>
          <p:cNvSpPr/>
          <p:nvPr/>
        </p:nvSpPr>
        <p:spPr>
          <a:xfrm rot="16200000">
            <a:off x="2456707" y="932111"/>
            <a:ext cx="3769642" cy="6264696"/>
          </a:xfrm>
          <a:prstGeom prst="corner">
            <a:avLst>
              <a:gd name="adj1" fmla="val 50000"/>
              <a:gd name="adj2" fmla="val 31981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l-PL" sz="1600" dirty="0" smtClean="0"/>
              <a:t>Pole tekstowe (przykład) z możliwością dodania grafiki/filmu</a:t>
            </a:r>
            <a:endParaRPr lang="pl-PL" sz="1600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043608" y="924496"/>
            <a:ext cx="7056784" cy="5040560"/>
          </a:xfrm>
          <a:prstGeom prst="rect">
            <a:avLst/>
          </a:prstGeom>
          <a:solidFill>
            <a:schemeClr val="bg1">
              <a:lumMod val="95000"/>
              <a:alpha val="23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Pole interaktywne kursu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187624" y="11663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Przykładowy rozkład interfejsu graficznego w przeglądarce internetowej dla rozpoczętego kursu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043608" y="1484784"/>
            <a:ext cx="7056784" cy="41044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Pole interaktywne kursu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043608" y="924496"/>
            <a:ext cx="7056784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Logotypy z hiperłączami 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1043608" y="5533008"/>
            <a:ext cx="7056784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Panel nawigacyjny z podglądem postępu lekcji, możliwością dowolnego przewijania lekcji 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095562" y="116632"/>
            <a:ext cx="293542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Funkcjonalności dydaktyczne</a:t>
            </a:r>
          </a:p>
          <a:p>
            <a:pPr algn="ctr"/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Przykład funkcjonalności 1 wariant 1</a:t>
            </a:r>
            <a:endParaRPr lang="pl-PL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11560" y="836712"/>
            <a:ext cx="7848872" cy="54006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1209180" y="1124744"/>
            <a:ext cx="6264696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Pole tekstowe (pytanie) z możliwością dodania grafiki/filmu</a:t>
            </a:r>
          </a:p>
          <a:p>
            <a:pPr algn="ctr"/>
            <a:r>
              <a:rPr lang="pl-PL" sz="1200" dirty="0" smtClean="0">
                <a:solidFill>
                  <a:prstClr val="white"/>
                </a:solidFill>
              </a:rPr>
              <a:t>Przykład: wybierz odpowiedz, która w danej sytuacji wydaje ci się najbardziej odpowiednia</a:t>
            </a:r>
            <a:endParaRPr lang="pl-PL" dirty="0" smtClean="0"/>
          </a:p>
          <a:p>
            <a:pPr algn="ctr"/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209180" y="2420888"/>
            <a:ext cx="6264696" cy="34563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Pole tekstowe (przykład) z możliwością dodania grafiki/filmu</a:t>
            </a:r>
            <a:endParaRPr lang="pl-PL" sz="1600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25405" y="116632"/>
            <a:ext cx="2675732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Funkcjonalności testowe</a:t>
            </a:r>
          </a:p>
          <a:p>
            <a:pPr algn="ctr"/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Przykład funkcjonalności 1 wariant 2</a:t>
            </a:r>
            <a:endParaRPr lang="pl-PL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11560" y="944724"/>
            <a:ext cx="7848872" cy="435648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1403648" y="1340768"/>
            <a:ext cx="6264696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 smtClean="0"/>
              <a:t>Pole tekstowe (pytanie) z możliwością dodania grafiki</a:t>
            </a:r>
          </a:p>
          <a:p>
            <a:pPr lvl="0" algn="ctr"/>
            <a:r>
              <a:rPr lang="pl-PL" sz="1200" dirty="0" smtClean="0">
                <a:solidFill>
                  <a:prstClr val="white"/>
                </a:solidFill>
              </a:rPr>
              <a:t>Przykład: wybierz odpowiedz/odpowiedzi, które  w danej sytuacji wydają ci się najbardziej odpowiednie</a:t>
            </a:r>
            <a:endParaRPr lang="pl-PL" dirty="0" smtClean="0">
              <a:solidFill>
                <a:prstClr val="white"/>
              </a:solidFill>
            </a:endParaRPr>
          </a:p>
          <a:p>
            <a:pPr algn="ctr"/>
            <a:endParaRPr lang="pl-PL" dirty="0" smtClean="0"/>
          </a:p>
          <a:p>
            <a:pPr algn="ctr"/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971600" y="2600908"/>
            <a:ext cx="2304256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Pole tekstowe (odpowiedz) z możliwością dodania obrazka</a:t>
            </a:r>
            <a:endParaRPr lang="pl-PL" sz="1600" dirty="0"/>
          </a:p>
        </p:txBody>
      </p:sp>
      <p:sp>
        <p:nvSpPr>
          <p:cNvPr id="9" name="Prostokąt 8"/>
          <p:cNvSpPr/>
          <p:nvPr/>
        </p:nvSpPr>
        <p:spPr>
          <a:xfrm>
            <a:off x="3428256" y="2600908"/>
            <a:ext cx="2304256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Pole tekstowe (odpowiedz) z możliwością dodania obrazka</a:t>
            </a:r>
            <a:endParaRPr lang="pl-PL" sz="1600" dirty="0"/>
          </a:p>
        </p:txBody>
      </p:sp>
      <p:sp>
        <p:nvSpPr>
          <p:cNvPr id="10" name="Prostokąt 9"/>
          <p:cNvSpPr/>
          <p:nvPr/>
        </p:nvSpPr>
        <p:spPr>
          <a:xfrm>
            <a:off x="971600" y="3761420"/>
            <a:ext cx="2304256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Pole tekstowe (odpowiedz) z możliwością dodania obrazka</a:t>
            </a:r>
            <a:endParaRPr lang="pl-PL" sz="1600" dirty="0"/>
          </a:p>
        </p:txBody>
      </p:sp>
      <p:sp>
        <p:nvSpPr>
          <p:cNvPr id="11" name="Prostokąt 10"/>
          <p:cNvSpPr/>
          <p:nvPr/>
        </p:nvSpPr>
        <p:spPr>
          <a:xfrm>
            <a:off x="3428256" y="3761420"/>
            <a:ext cx="2304256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Pole tekstowe (odpowiedz) z możliwością dodania obrazka</a:t>
            </a:r>
            <a:endParaRPr lang="pl-PL" sz="1600" dirty="0"/>
          </a:p>
        </p:txBody>
      </p:sp>
      <p:sp>
        <p:nvSpPr>
          <p:cNvPr id="12" name="Prostokąt 11"/>
          <p:cNvSpPr/>
          <p:nvPr/>
        </p:nvSpPr>
        <p:spPr>
          <a:xfrm>
            <a:off x="5884912" y="2600908"/>
            <a:ext cx="2304256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Pole tekstowe (odpowiedz) z możliwością dodania obrazka</a:t>
            </a:r>
            <a:endParaRPr lang="pl-PL" sz="1600" dirty="0"/>
          </a:p>
        </p:txBody>
      </p:sp>
      <p:sp>
        <p:nvSpPr>
          <p:cNvPr id="13" name="Prostokąt 12"/>
          <p:cNvSpPr/>
          <p:nvPr/>
        </p:nvSpPr>
        <p:spPr>
          <a:xfrm>
            <a:off x="5884912" y="3761420"/>
            <a:ext cx="2304256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Pole tekstowe (odpowiedz) z możliwością dodania obrazka</a:t>
            </a:r>
            <a:endParaRPr lang="pl-PL" sz="1600" dirty="0"/>
          </a:p>
        </p:txBody>
      </p:sp>
      <p:sp>
        <p:nvSpPr>
          <p:cNvPr id="14" name="Symbol zastępczy numeru slajd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25404" y="116632"/>
            <a:ext cx="267573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Funkcjonalności testowe</a:t>
            </a:r>
          </a:p>
          <a:p>
            <a:pPr algn="ctr"/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Przykład funkcjonalności 1 wariant 3</a:t>
            </a:r>
            <a:endParaRPr lang="pl-PL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11560" y="836712"/>
            <a:ext cx="7848872" cy="54006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1403648" y="1340768"/>
            <a:ext cx="6264696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Pole tekstowe (pytanie) z możliwością dodania grafiki</a:t>
            </a:r>
          </a:p>
          <a:p>
            <a:pPr algn="ctr"/>
            <a:r>
              <a:rPr lang="pl-PL" sz="1200" dirty="0" smtClean="0">
                <a:solidFill>
                  <a:prstClr val="white"/>
                </a:solidFill>
              </a:rPr>
              <a:t>Przykład: wybierz odpowiedz, która w danej sytuacji wydaje ci się najbardziej odpowiednia</a:t>
            </a:r>
            <a:endParaRPr lang="pl-PL" dirty="0" smtClean="0"/>
          </a:p>
          <a:p>
            <a:pPr algn="ctr"/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5884912" y="4941168"/>
            <a:ext cx="2304256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Pole tekstowe (odpowiedz) z możliwością dodania obrazka</a:t>
            </a:r>
            <a:endParaRPr lang="pl-PL" sz="1600" dirty="0"/>
          </a:p>
        </p:txBody>
      </p:sp>
      <p:sp>
        <p:nvSpPr>
          <p:cNvPr id="12" name="Prostokąt 11"/>
          <p:cNvSpPr/>
          <p:nvPr/>
        </p:nvSpPr>
        <p:spPr>
          <a:xfrm>
            <a:off x="5884912" y="2600908"/>
            <a:ext cx="2304256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Pole tekstowe (odpowiedz) z możliwością dodania obrazka</a:t>
            </a:r>
            <a:endParaRPr lang="pl-PL" sz="1600" dirty="0"/>
          </a:p>
        </p:txBody>
      </p:sp>
      <p:sp>
        <p:nvSpPr>
          <p:cNvPr id="13" name="Prostokąt 12"/>
          <p:cNvSpPr/>
          <p:nvPr/>
        </p:nvSpPr>
        <p:spPr>
          <a:xfrm>
            <a:off x="5884912" y="3761420"/>
            <a:ext cx="2304256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Pole tekstowe (odpowiedz) z możliwością dodania obrazka</a:t>
            </a:r>
            <a:endParaRPr lang="pl-PL" sz="1600" dirty="0"/>
          </a:p>
        </p:txBody>
      </p:sp>
      <p:sp>
        <p:nvSpPr>
          <p:cNvPr id="15" name="Prostokąt 14"/>
          <p:cNvSpPr/>
          <p:nvPr/>
        </p:nvSpPr>
        <p:spPr>
          <a:xfrm>
            <a:off x="1209180" y="2600908"/>
            <a:ext cx="4370932" cy="33483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Pole tekstowe (przykład) z możliwością dodania grafiki/filmu</a:t>
            </a:r>
            <a:endParaRPr lang="pl-PL" sz="1600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25404" y="116632"/>
            <a:ext cx="267573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Funkcjonalności testowe</a:t>
            </a:r>
          </a:p>
          <a:p>
            <a:pPr algn="ctr"/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Przykład funkcjonalności 1 wariant 4</a:t>
            </a:r>
            <a:endParaRPr lang="pl-PL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11560" y="836712"/>
            <a:ext cx="7848872" cy="54006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1403648" y="1340768"/>
            <a:ext cx="6264696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Pole tekstowe (pytanie) z możliwością dodania grafiki. </a:t>
            </a:r>
          </a:p>
          <a:p>
            <a:pPr algn="ctr"/>
            <a:r>
              <a:rPr lang="pl-PL" sz="1200" dirty="0" smtClean="0"/>
              <a:t>Przykład: poszereguj we właściwej kolejności</a:t>
            </a:r>
            <a:endParaRPr lang="pl-PL" sz="1200" dirty="0"/>
          </a:p>
        </p:txBody>
      </p:sp>
      <p:sp>
        <p:nvSpPr>
          <p:cNvPr id="19" name="Prostokąt 18"/>
          <p:cNvSpPr/>
          <p:nvPr/>
        </p:nvSpPr>
        <p:spPr>
          <a:xfrm>
            <a:off x="987826" y="3933056"/>
            <a:ext cx="2304256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Pole tekstowe (odpowiedz) z możliwością dodania obrazka</a:t>
            </a:r>
            <a:endParaRPr lang="pl-PL" sz="1600" dirty="0"/>
          </a:p>
        </p:txBody>
      </p:sp>
      <p:sp>
        <p:nvSpPr>
          <p:cNvPr id="20" name="Prostokąt 19"/>
          <p:cNvSpPr/>
          <p:nvPr/>
        </p:nvSpPr>
        <p:spPr>
          <a:xfrm>
            <a:off x="3444482" y="3933056"/>
            <a:ext cx="2304256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Pole tekstowe (odpowiedz) z możliwością dodania obrazka</a:t>
            </a:r>
            <a:endParaRPr lang="pl-PL" sz="1600" dirty="0"/>
          </a:p>
        </p:txBody>
      </p:sp>
      <p:sp>
        <p:nvSpPr>
          <p:cNvPr id="21" name="Prostokąt 20"/>
          <p:cNvSpPr/>
          <p:nvPr/>
        </p:nvSpPr>
        <p:spPr>
          <a:xfrm>
            <a:off x="987826" y="5093568"/>
            <a:ext cx="2304256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Pole tekstowe (odpowiedz) z możliwością dodania obrazka</a:t>
            </a:r>
            <a:endParaRPr lang="pl-PL" sz="1600" dirty="0"/>
          </a:p>
        </p:txBody>
      </p:sp>
      <p:sp>
        <p:nvSpPr>
          <p:cNvPr id="22" name="Prostokąt 21"/>
          <p:cNvSpPr/>
          <p:nvPr/>
        </p:nvSpPr>
        <p:spPr>
          <a:xfrm>
            <a:off x="3444482" y="5093568"/>
            <a:ext cx="2304256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Pole tekstowe (odpowiedz) z możliwością dodania obrazka</a:t>
            </a:r>
            <a:endParaRPr lang="pl-PL" sz="1600" dirty="0"/>
          </a:p>
        </p:txBody>
      </p:sp>
      <p:sp>
        <p:nvSpPr>
          <p:cNvPr id="23" name="Prostokąt 22"/>
          <p:cNvSpPr/>
          <p:nvPr/>
        </p:nvSpPr>
        <p:spPr>
          <a:xfrm>
            <a:off x="5901138" y="3933056"/>
            <a:ext cx="2304256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Pole tekstowe (odpowiedz) z możliwością dodania obrazka</a:t>
            </a:r>
            <a:endParaRPr lang="pl-PL" sz="1600" dirty="0"/>
          </a:p>
        </p:txBody>
      </p:sp>
      <p:sp>
        <p:nvSpPr>
          <p:cNvPr id="24" name="Prostokąt 23"/>
          <p:cNvSpPr/>
          <p:nvPr/>
        </p:nvSpPr>
        <p:spPr>
          <a:xfrm>
            <a:off x="5901138" y="5093568"/>
            <a:ext cx="2304256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Pole tekstowe (odpowiedz) z możliwością dodania obrazka</a:t>
            </a:r>
            <a:endParaRPr lang="pl-PL" sz="1600" dirty="0"/>
          </a:p>
        </p:txBody>
      </p:sp>
      <p:grpSp>
        <p:nvGrpSpPr>
          <p:cNvPr id="37" name="Grupa 36"/>
          <p:cNvGrpSpPr/>
          <p:nvPr/>
        </p:nvGrpSpPr>
        <p:grpSpPr>
          <a:xfrm>
            <a:off x="2555776" y="2600908"/>
            <a:ext cx="3816424" cy="828092"/>
            <a:chOff x="971600" y="2600908"/>
            <a:chExt cx="7217568" cy="2168624"/>
          </a:xfrm>
        </p:grpSpPr>
        <p:sp>
          <p:nvSpPr>
            <p:cNvPr id="31" name="Prostokąt 30"/>
            <p:cNvSpPr/>
            <p:nvPr/>
          </p:nvSpPr>
          <p:spPr>
            <a:xfrm>
              <a:off x="971600" y="2600908"/>
              <a:ext cx="2304256" cy="100811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 smtClean="0"/>
                <a:t>1</a:t>
              </a:r>
              <a:endParaRPr lang="pl-PL" sz="1600" dirty="0"/>
            </a:p>
          </p:txBody>
        </p:sp>
        <p:sp>
          <p:nvSpPr>
            <p:cNvPr id="32" name="Prostokąt 31"/>
            <p:cNvSpPr/>
            <p:nvPr/>
          </p:nvSpPr>
          <p:spPr>
            <a:xfrm>
              <a:off x="3428256" y="2600908"/>
              <a:ext cx="2304256" cy="100811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 smtClean="0"/>
                <a:t>2</a:t>
              </a:r>
              <a:endParaRPr lang="pl-PL" sz="1600" dirty="0"/>
            </a:p>
          </p:txBody>
        </p:sp>
        <p:sp>
          <p:nvSpPr>
            <p:cNvPr id="33" name="Prostokąt 32"/>
            <p:cNvSpPr/>
            <p:nvPr/>
          </p:nvSpPr>
          <p:spPr>
            <a:xfrm>
              <a:off x="971600" y="3761420"/>
              <a:ext cx="2304256" cy="100811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 smtClean="0"/>
                <a:t>4</a:t>
              </a:r>
              <a:endParaRPr lang="pl-PL" sz="1600" dirty="0"/>
            </a:p>
          </p:txBody>
        </p:sp>
        <p:sp>
          <p:nvSpPr>
            <p:cNvPr id="34" name="Prostokąt 33"/>
            <p:cNvSpPr/>
            <p:nvPr/>
          </p:nvSpPr>
          <p:spPr>
            <a:xfrm>
              <a:off x="3428256" y="3761420"/>
              <a:ext cx="2304256" cy="100811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 smtClean="0"/>
                <a:t>5</a:t>
              </a:r>
              <a:endParaRPr lang="pl-PL" sz="1600" dirty="0"/>
            </a:p>
          </p:txBody>
        </p:sp>
        <p:sp>
          <p:nvSpPr>
            <p:cNvPr id="35" name="Prostokąt 34"/>
            <p:cNvSpPr/>
            <p:nvPr/>
          </p:nvSpPr>
          <p:spPr>
            <a:xfrm>
              <a:off x="5884912" y="2600908"/>
              <a:ext cx="2304256" cy="100811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 smtClean="0"/>
                <a:t>3</a:t>
              </a:r>
              <a:endParaRPr lang="pl-PL" sz="1600" dirty="0"/>
            </a:p>
          </p:txBody>
        </p:sp>
        <p:sp>
          <p:nvSpPr>
            <p:cNvPr id="36" name="Prostokąt 35"/>
            <p:cNvSpPr/>
            <p:nvPr/>
          </p:nvSpPr>
          <p:spPr>
            <a:xfrm>
              <a:off x="5884912" y="3761420"/>
              <a:ext cx="2304256" cy="100811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 smtClean="0"/>
                <a:t>6</a:t>
              </a:r>
              <a:endParaRPr lang="pl-PL" sz="1600" dirty="0"/>
            </a:p>
          </p:txBody>
        </p:sp>
      </p:grpSp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25404" y="116632"/>
            <a:ext cx="267573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Funkcjonalności testowe</a:t>
            </a:r>
          </a:p>
          <a:p>
            <a:pPr algn="ctr"/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Przykład funkcjonalności 2 wariant 1</a:t>
            </a:r>
            <a:endParaRPr lang="pl-PL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11560" y="836712"/>
            <a:ext cx="7848872" cy="54006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1209180" y="1124744"/>
            <a:ext cx="6264696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Pole tekstowe (pytanie) z możliwością dodania grafiki</a:t>
            </a:r>
          </a:p>
          <a:p>
            <a:pPr algn="ctr"/>
            <a:r>
              <a:rPr lang="pl-PL" sz="1200" dirty="0" smtClean="0">
                <a:solidFill>
                  <a:prstClr val="white"/>
                </a:solidFill>
              </a:rPr>
              <a:t>Przykład: wybierz odpowiedz, która w danej sytuacji wydaje ci się najbardziej odpowiednia</a:t>
            </a:r>
            <a:endParaRPr lang="pl-PL" dirty="0" smtClean="0"/>
          </a:p>
          <a:p>
            <a:pPr algn="ctr"/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5884912" y="2600908"/>
            <a:ext cx="2304256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Pole kliknięcia</a:t>
            </a:r>
            <a:endParaRPr lang="pl-PL" sz="1600" dirty="0"/>
          </a:p>
        </p:txBody>
      </p:sp>
      <p:sp>
        <p:nvSpPr>
          <p:cNvPr id="14" name="Prostokąt 13"/>
          <p:cNvSpPr/>
          <p:nvPr/>
        </p:nvSpPr>
        <p:spPr>
          <a:xfrm>
            <a:off x="611560" y="6309320"/>
            <a:ext cx="7848872" cy="432048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Komentarz: w czasie odtwarzania filmu użytkownik może kliknąć w pole kliknięcia. System odnotuje moment kliknięcia (minutę i sekundę filmu) i sprawdzi czy użytkownik kliknął w odpowiednim momencie – np. w celu wybrania poprawnej odpowiedzi. 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1209180" y="2600908"/>
            <a:ext cx="4370932" cy="33483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Film</a:t>
            </a:r>
            <a:endParaRPr lang="pl-PL" sz="1600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25404" y="116632"/>
            <a:ext cx="267573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Funkcjonalności testowe</a:t>
            </a:r>
          </a:p>
          <a:p>
            <a:pPr algn="ctr"/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Przykład funkcjonalności 3 wariant 1</a:t>
            </a:r>
            <a:endParaRPr lang="pl-PL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11560" y="836712"/>
            <a:ext cx="7848872" cy="54006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4860032" y="1124744"/>
            <a:ext cx="3168352" cy="14761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Pole tekstowe z możliwością dodania grafiki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5220072" y="2780928"/>
            <a:ext cx="2304256" cy="31683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Pole tekstowe -</a:t>
            </a:r>
            <a:br>
              <a:rPr lang="pl-PL" sz="1600" dirty="0" smtClean="0"/>
            </a:br>
            <a:r>
              <a:rPr lang="pl-PL" sz="1600" dirty="0" smtClean="0"/>
              <a:t>pytania do krzyżówki</a:t>
            </a:r>
            <a:endParaRPr lang="pl-PL" sz="1600" dirty="0"/>
          </a:p>
        </p:txBody>
      </p:sp>
      <p:sp>
        <p:nvSpPr>
          <p:cNvPr id="14" name="Prostokąt 13"/>
          <p:cNvSpPr/>
          <p:nvPr/>
        </p:nvSpPr>
        <p:spPr>
          <a:xfrm>
            <a:off x="611560" y="6309320"/>
            <a:ext cx="7848872" cy="432048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Komentarz: krzyżówka byłaby uzupełniana z klawiatury lub za pomocą „przeciągnięcia” gotowych wyrazów w odpowiednie miejsca.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850826" y="2041798"/>
            <a:ext cx="3528392" cy="5400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/>
          </a:p>
        </p:txBody>
      </p:sp>
      <p:sp>
        <p:nvSpPr>
          <p:cNvPr id="9" name="Prostokąt 8"/>
          <p:cNvSpPr/>
          <p:nvPr/>
        </p:nvSpPr>
        <p:spPr>
          <a:xfrm>
            <a:off x="850826" y="4742098"/>
            <a:ext cx="2160240" cy="5400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/>
          </a:p>
        </p:txBody>
      </p:sp>
      <p:sp>
        <p:nvSpPr>
          <p:cNvPr id="10" name="Prostokąt 9"/>
          <p:cNvSpPr/>
          <p:nvPr/>
        </p:nvSpPr>
        <p:spPr>
          <a:xfrm>
            <a:off x="1096790" y="2581858"/>
            <a:ext cx="2376264" cy="5400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/>
          </a:p>
        </p:txBody>
      </p:sp>
      <p:sp>
        <p:nvSpPr>
          <p:cNvPr id="11" name="Prostokąt 10"/>
          <p:cNvSpPr/>
          <p:nvPr/>
        </p:nvSpPr>
        <p:spPr>
          <a:xfrm>
            <a:off x="728366" y="4202038"/>
            <a:ext cx="3290812" cy="5400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/>
          </a:p>
        </p:txBody>
      </p:sp>
      <p:sp>
        <p:nvSpPr>
          <p:cNvPr id="13" name="Prostokąt 12"/>
          <p:cNvSpPr/>
          <p:nvPr/>
        </p:nvSpPr>
        <p:spPr>
          <a:xfrm>
            <a:off x="728366" y="3121918"/>
            <a:ext cx="3650852" cy="5400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/>
          </a:p>
        </p:txBody>
      </p:sp>
      <p:sp>
        <p:nvSpPr>
          <p:cNvPr id="16" name="Prostokąt 15"/>
          <p:cNvSpPr/>
          <p:nvPr/>
        </p:nvSpPr>
        <p:spPr>
          <a:xfrm>
            <a:off x="850826" y="3661978"/>
            <a:ext cx="2376264" cy="5400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/>
          </a:p>
        </p:txBody>
      </p:sp>
      <p:sp>
        <p:nvSpPr>
          <p:cNvPr id="15" name="Prostokąt 14"/>
          <p:cNvSpPr/>
          <p:nvPr/>
        </p:nvSpPr>
        <p:spPr>
          <a:xfrm>
            <a:off x="1642914" y="1537742"/>
            <a:ext cx="1008112" cy="37444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Krzyżówka</a:t>
            </a:r>
            <a:endParaRPr lang="pl-PL" sz="1400" dirty="0"/>
          </a:p>
        </p:txBody>
      </p:sp>
      <p:sp>
        <p:nvSpPr>
          <p:cNvPr id="17" name="Symbol zastępczy numeru slajdu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25404" y="116632"/>
            <a:ext cx="267573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Funkcjonalności testowe</a:t>
            </a:r>
          </a:p>
          <a:p>
            <a:pPr algn="ctr"/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Przykład funkcjonalności 4 wariant 1</a:t>
            </a:r>
            <a:endParaRPr lang="pl-PL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11560" y="836712"/>
            <a:ext cx="7848872" cy="54006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4860032" y="1105694"/>
            <a:ext cx="3168352" cy="14761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Pole tekstowe z możliwością dodania grafiki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4419600" y="2780928"/>
            <a:ext cx="3867150" cy="31683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Pole z wyborem puzzli</a:t>
            </a:r>
            <a:endParaRPr lang="pl-PL" sz="1600" dirty="0"/>
          </a:p>
        </p:txBody>
      </p:sp>
      <p:sp>
        <p:nvSpPr>
          <p:cNvPr id="14" name="Prostokąt 13"/>
          <p:cNvSpPr/>
          <p:nvPr/>
        </p:nvSpPr>
        <p:spPr>
          <a:xfrm>
            <a:off x="611560" y="6309320"/>
            <a:ext cx="7848872" cy="432048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Komentarz: Proste puzzle składające się z obrazków, które tworzą dane zagadnienie. Na następnej stronie następowałoby wyjaśnienie tego zagadnienia.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18" name="Trójkąt prostokątny 17"/>
          <p:cNvSpPr/>
          <p:nvPr/>
        </p:nvSpPr>
        <p:spPr>
          <a:xfrm>
            <a:off x="1076325" y="3686175"/>
            <a:ext cx="1495425" cy="1495425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Trójkąt prostokątny 19"/>
          <p:cNvSpPr/>
          <p:nvPr/>
        </p:nvSpPr>
        <p:spPr>
          <a:xfrm rot="10800000">
            <a:off x="2581275" y="2181225"/>
            <a:ext cx="1495425" cy="1495425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Trójkąt prostokątny 20"/>
          <p:cNvSpPr/>
          <p:nvPr/>
        </p:nvSpPr>
        <p:spPr>
          <a:xfrm rot="5400000">
            <a:off x="1076325" y="2181225"/>
            <a:ext cx="1495425" cy="1495425"/>
          </a:xfrm>
          <a:prstGeom prst="rtTriangl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Trójkąt prostokątny 21"/>
          <p:cNvSpPr/>
          <p:nvPr/>
        </p:nvSpPr>
        <p:spPr>
          <a:xfrm rot="16200000">
            <a:off x="2581275" y="3686175"/>
            <a:ext cx="1495425" cy="1495425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Trójkąt prostokątny 22"/>
          <p:cNvSpPr/>
          <p:nvPr/>
        </p:nvSpPr>
        <p:spPr>
          <a:xfrm rot="16200000">
            <a:off x="1104900" y="2181225"/>
            <a:ext cx="1495425" cy="1495425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Trójkąt prostokątny 25"/>
          <p:cNvSpPr/>
          <p:nvPr/>
        </p:nvSpPr>
        <p:spPr>
          <a:xfrm>
            <a:off x="2581275" y="2181225"/>
            <a:ext cx="1495425" cy="1495425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Trójkąt prostokątny 26"/>
          <p:cNvSpPr/>
          <p:nvPr/>
        </p:nvSpPr>
        <p:spPr>
          <a:xfrm rot="10800000">
            <a:off x="1085850" y="3637869"/>
            <a:ext cx="1495425" cy="1495425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8" name="Trójkąt prostokątny 27"/>
          <p:cNvSpPr/>
          <p:nvPr/>
        </p:nvSpPr>
        <p:spPr>
          <a:xfrm rot="5400000">
            <a:off x="2581274" y="3679032"/>
            <a:ext cx="1495425" cy="1495425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Prostokąt 28"/>
          <p:cNvSpPr/>
          <p:nvPr/>
        </p:nvSpPr>
        <p:spPr>
          <a:xfrm>
            <a:off x="1631057" y="1048544"/>
            <a:ext cx="1912243" cy="89093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Puzzle</a:t>
            </a:r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563</Words>
  <Application>Microsoft Office PowerPoint</Application>
  <PresentationFormat>Pokaz na ekranie (4:3)</PresentationFormat>
  <Paragraphs>97</Paragraphs>
  <Slides>11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 Przykładowe szablony funkcjonalności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2020-01-21T09:53:32Z</dcterms:created>
  <dcterms:modified xsi:type="dcterms:W3CDTF">2020-01-21T09:53:39Z</dcterms:modified>
</cp:coreProperties>
</file>